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0" r:id="rId1"/>
  </p:sldMasterIdLst>
  <p:notesMasterIdLst>
    <p:notesMasterId r:id="rId166"/>
  </p:notesMasterIdLst>
  <p:handoutMasterIdLst>
    <p:handoutMasterId r:id="rId167"/>
  </p:handoutMasterIdLst>
  <p:sldIdLst>
    <p:sldId id="257" r:id="rId2"/>
    <p:sldId id="271" r:id="rId3"/>
    <p:sldId id="258" r:id="rId4"/>
    <p:sldId id="272" r:id="rId5"/>
    <p:sldId id="259" r:id="rId6"/>
    <p:sldId id="756" r:id="rId7"/>
    <p:sldId id="261" r:id="rId8"/>
    <p:sldId id="262" r:id="rId9"/>
    <p:sldId id="274" r:id="rId10"/>
    <p:sldId id="741" r:id="rId11"/>
    <p:sldId id="743" r:id="rId12"/>
    <p:sldId id="744" r:id="rId13"/>
    <p:sldId id="739" r:id="rId14"/>
    <p:sldId id="740" r:id="rId15"/>
    <p:sldId id="281" r:id="rId16"/>
    <p:sldId id="269" r:id="rId17"/>
    <p:sldId id="283" r:id="rId18"/>
    <p:sldId id="747" r:id="rId19"/>
    <p:sldId id="748" r:id="rId20"/>
    <p:sldId id="284" r:id="rId21"/>
    <p:sldId id="286" r:id="rId22"/>
    <p:sldId id="750" r:id="rId23"/>
    <p:sldId id="751" r:id="rId24"/>
    <p:sldId id="292" r:id="rId25"/>
    <p:sldId id="295" r:id="rId26"/>
    <p:sldId id="294" r:id="rId27"/>
    <p:sldId id="293" r:id="rId28"/>
    <p:sldId id="371" r:id="rId29"/>
    <p:sldId id="370" r:id="rId30"/>
    <p:sldId id="296" r:id="rId31"/>
    <p:sldId id="297" r:id="rId32"/>
    <p:sldId id="358" r:id="rId33"/>
    <p:sldId id="357" r:id="rId34"/>
    <p:sldId id="402" r:id="rId35"/>
    <p:sldId id="308" r:id="rId36"/>
    <p:sldId id="439" r:id="rId37"/>
    <p:sldId id="412" r:id="rId38"/>
    <p:sldId id="749" r:id="rId39"/>
    <p:sldId id="310" r:id="rId40"/>
    <p:sldId id="674" r:id="rId41"/>
    <p:sldId id="667" r:id="rId42"/>
    <p:sldId id="302" r:id="rId43"/>
    <p:sldId id="300" r:id="rId44"/>
    <p:sldId id="299" r:id="rId45"/>
    <p:sldId id="379" r:id="rId46"/>
    <p:sldId id="378" r:id="rId47"/>
    <p:sldId id="381" r:id="rId48"/>
    <p:sldId id="443" r:id="rId49"/>
    <p:sldId id="752" r:id="rId50"/>
    <p:sldId id="317" r:id="rId51"/>
    <p:sldId id="316" r:id="rId52"/>
    <p:sldId id="767" r:id="rId53"/>
    <p:sldId id="313" r:id="rId54"/>
    <p:sldId id="720" r:id="rId55"/>
    <p:sldId id="721" r:id="rId56"/>
    <p:sldId id="722" r:id="rId57"/>
    <p:sldId id="414" r:id="rId58"/>
    <p:sldId id="759" r:id="rId59"/>
    <p:sldId id="754" r:id="rId60"/>
    <p:sldId id="755" r:id="rId61"/>
    <p:sldId id="452" r:id="rId62"/>
    <p:sldId id="426" r:id="rId63"/>
    <p:sldId id="427" r:id="rId64"/>
    <p:sldId id="428" r:id="rId65"/>
    <p:sldId id="309" r:id="rId66"/>
    <p:sldId id="319" r:id="rId67"/>
    <p:sldId id="364" r:id="rId68"/>
    <p:sldId id="757" r:id="rId69"/>
    <p:sldId id="318" r:id="rId70"/>
    <p:sldId id="437" r:id="rId71"/>
    <p:sldId id="429" r:id="rId72"/>
    <p:sldId id="761" r:id="rId73"/>
    <p:sldId id="438" r:id="rId74"/>
    <p:sldId id="430" r:id="rId75"/>
    <p:sldId id="762" r:id="rId76"/>
    <p:sldId id="764" r:id="rId77"/>
    <p:sldId id="765" r:id="rId78"/>
    <p:sldId id="766" r:id="rId79"/>
    <p:sldId id="359" r:id="rId80"/>
    <p:sldId id="451" r:id="rId81"/>
    <p:sldId id="773" r:id="rId82"/>
    <p:sldId id="774" r:id="rId83"/>
    <p:sldId id="775" r:id="rId84"/>
    <p:sldId id="776" r:id="rId85"/>
    <p:sldId id="435" r:id="rId86"/>
    <p:sldId id="403" r:id="rId87"/>
    <p:sldId id="325" r:id="rId88"/>
    <p:sldId id="768" r:id="rId89"/>
    <p:sldId id="769" r:id="rId90"/>
    <p:sldId id="770" r:id="rId91"/>
    <p:sldId id="771" r:id="rId92"/>
    <p:sldId id="772" r:id="rId93"/>
    <p:sldId id="395" r:id="rId94"/>
    <p:sldId id="361" r:id="rId95"/>
    <p:sldId id="417" r:id="rId96"/>
    <p:sldId id="418" r:id="rId97"/>
    <p:sldId id="415" r:id="rId98"/>
    <p:sldId id="416" r:id="rId99"/>
    <p:sldId id="384" r:id="rId100"/>
    <p:sldId id="385" r:id="rId101"/>
    <p:sldId id="386" r:id="rId102"/>
    <p:sldId id="387" r:id="rId103"/>
    <p:sldId id="389" r:id="rId104"/>
    <p:sldId id="388" r:id="rId105"/>
    <p:sldId id="404" r:id="rId106"/>
    <p:sldId id="287" r:id="rId107"/>
    <p:sldId id="737" r:id="rId108"/>
    <p:sldId id="738" r:id="rId109"/>
    <p:sldId id="733" r:id="rId110"/>
    <p:sldId id="338" r:id="rId111"/>
    <p:sldId id="419" r:id="rId112"/>
    <p:sldId id="368" r:id="rId113"/>
    <p:sldId id="382" r:id="rId114"/>
    <p:sldId id="376" r:id="rId115"/>
    <p:sldId id="375" r:id="rId116"/>
    <p:sldId id="400" r:id="rId117"/>
    <p:sldId id="420" r:id="rId118"/>
    <p:sldId id="373" r:id="rId119"/>
    <p:sldId id="398" r:id="rId120"/>
    <p:sldId id="399" r:id="rId121"/>
    <p:sldId id="333" r:id="rId122"/>
    <p:sldId id="394" r:id="rId123"/>
    <p:sldId id="444" r:id="rId124"/>
    <p:sldId id="345" r:id="rId125"/>
    <p:sldId id="347" r:id="rId126"/>
    <p:sldId id="336" r:id="rId127"/>
    <p:sldId id="352" r:id="rId128"/>
    <p:sldId id="348" r:id="rId129"/>
    <p:sldId id="441" r:id="rId130"/>
    <p:sldId id="350" r:id="rId131"/>
    <p:sldId id="349" r:id="rId132"/>
    <p:sldId id="383" r:id="rId133"/>
    <p:sldId id="393" r:id="rId134"/>
    <p:sldId id="346" r:id="rId135"/>
    <p:sldId id="354" r:id="rId136"/>
    <p:sldId id="401" r:id="rId137"/>
    <p:sldId id="421" r:id="rId138"/>
    <p:sldId id="445" r:id="rId139"/>
    <p:sldId id="351" r:id="rId140"/>
    <p:sldId id="406" r:id="rId141"/>
    <p:sldId id="326" r:id="rId142"/>
    <p:sldId id="288" r:id="rId143"/>
    <p:sldId id="285" r:id="rId144"/>
    <p:sldId id="330" r:id="rId145"/>
    <p:sldId id="391" r:id="rId146"/>
    <p:sldId id="408" r:id="rId147"/>
    <p:sldId id="411" r:id="rId148"/>
    <p:sldId id="407" r:id="rId149"/>
    <p:sldId id="422" r:id="rId150"/>
    <p:sldId id="423" r:id="rId151"/>
    <p:sldId id="424" r:id="rId152"/>
    <p:sldId id="425" r:id="rId153"/>
    <p:sldId id="409" r:id="rId154"/>
    <p:sldId id="410" r:id="rId155"/>
    <p:sldId id="366" r:id="rId156"/>
    <p:sldId id="369" r:id="rId157"/>
    <p:sldId id="367" r:id="rId158"/>
    <p:sldId id="289" r:id="rId159"/>
    <p:sldId id="446" r:id="rId160"/>
    <p:sldId id="341" r:id="rId161"/>
    <p:sldId id="448" r:id="rId162"/>
    <p:sldId id="449" r:id="rId163"/>
    <p:sldId id="723" r:id="rId164"/>
    <p:sldId id="447" r:id="rId165"/>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 Berenguer" initials="LB" lastIdx="1" clrIdx="0">
    <p:extLst>
      <p:ext uri="{19B8F6BF-5375-455C-9EA6-DF929625EA0E}">
        <p15:presenceInfo xmlns:p15="http://schemas.microsoft.com/office/powerpoint/2012/main" userId="bedcf0dc70ba8f4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yle foncé 1 - Accentuation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8" autoAdjust="0"/>
    <p:restoredTop sz="86392" autoAdjust="0"/>
  </p:normalViewPr>
  <p:slideViewPr>
    <p:cSldViewPr snapToGrid="0">
      <p:cViewPr varScale="1">
        <p:scale>
          <a:sx n="64" d="100"/>
          <a:sy n="64" d="100"/>
        </p:scale>
        <p:origin x="804" y="51"/>
      </p:cViewPr>
      <p:guideLst>
        <p:guide orient="horz" pos="2160"/>
        <p:guide pos="3840"/>
        <p:guide pos="7296"/>
        <p:guide orient="horz" pos="4128"/>
      </p:guideLst>
    </p:cSldViewPr>
  </p:slideViewPr>
  <p:notesTextViewPr>
    <p:cViewPr>
      <p:scale>
        <a:sx n="3" d="2"/>
        <a:sy n="3" d="2"/>
      </p:scale>
      <p:origin x="0" y="0"/>
    </p:cViewPr>
  </p:notesTextViewPr>
  <p:sorterViewPr>
    <p:cViewPr>
      <p:scale>
        <a:sx n="120" d="100"/>
        <a:sy n="120" d="100"/>
      </p:scale>
      <p:origin x="0" y="0"/>
    </p:cViewPr>
  </p:sorterViewPr>
  <p:notesViewPr>
    <p:cSldViewPr snapToGrid="0" showGuides="1">
      <p:cViewPr varScale="1">
        <p:scale>
          <a:sx n="110" d="100"/>
          <a:sy n="110" d="100"/>
        </p:scale>
        <p:origin x="5184" y="12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theme" Target="theme/theme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a:p>
        </p:txBody>
      </p:sp>
      <p:sp>
        <p:nvSpPr>
          <p:cNvPr id="4" name="Espace réservé du pied de page 3"/>
          <p:cNvSpPr>
            <a:spLocks noGrp="1"/>
          </p:cNvSpPr>
          <p:nvPr>
            <p:ph type="ftr" sz="quarter" idx="2"/>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a:t>BERENGUER LAURE - POWER BI</a:t>
            </a:r>
          </a:p>
        </p:txBody>
      </p:sp>
      <p:sp>
        <p:nvSpPr>
          <p:cNvPr id="5" name="Espace réservé du numéro de diapositive 4"/>
          <p:cNvSpPr>
            <a:spLocks noGrp="1"/>
          </p:cNvSpPr>
          <p:nvPr>
            <p:ph type="sldNum" sz="quarter" idx="3"/>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C64E50CC-F33A-4EF4-9F12-93EC4A21A0CF}" type="slidenum">
              <a:rPr lang="fr-FR" smtClean="0"/>
              <a:t>‹N°›</a:t>
            </a:fld>
            <a:endParaRPr lang="fr-FR"/>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noProof="0"/>
          </a:p>
        </p:txBody>
      </p:sp>
      <p:sp>
        <p:nvSpPr>
          <p:cNvPr id="3" name="Espace réservé de la date 2"/>
          <p:cNvSpPr>
            <a:spLocks noGrp="1"/>
          </p:cNvSpPr>
          <p:nvPr>
            <p:ph type="dt" idx="1"/>
          </p:nvPr>
        </p:nvSpPr>
        <p:spPr>
          <a:xfrm>
            <a:off x="4023992" y="0"/>
            <a:ext cx="3078427" cy="513508"/>
          </a:xfrm>
          <a:prstGeom prst="rect">
            <a:avLst/>
          </a:prstGeom>
        </p:spPr>
        <p:txBody>
          <a:bodyPr vert="horz" lIns="99048" tIns="49524" rIns="99048" bIns="49524" rtlCol="0"/>
          <a:lstStyle>
            <a:lvl1pPr algn="r">
              <a:defRPr sz="1300"/>
            </a:lvl1pPr>
          </a:lstStyle>
          <a:p>
            <a:pPr rtl="0"/>
            <a:fld id="{A4CD182F-7DDD-4384-AA69-7AB64275A48B}" type="datetime1">
              <a:rPr lang="fr-FR" noProof="0" smtClean="0"/>
              <a:t>26/04/2024</a:t>
            </a:fld>
            <a:endParaRPr lang="fr-FR" noProof="0"/>
          </a:p>
        </p:txBody>
      </p:sp>
      <p:sp>
        <p:nvSpPr>
          <p:cNvPr id="4" name="Espace réservé de l’image des diapositives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9048" tIns="49524" rIns="99048" bIns="49524" rtlCol="0" anchor="ctr"/>
          <a:lstStyle/>
          <a:p>
            <a:pPr rtl="0"/>
            <a:endParaRPr lang="fr-FR" noProof="0"/>
          </a:p>
        </p:txBody>
      </p:sp>
      <p:sp>
        <p:nvSpPr>
          <p:cNvPr id="5" name="Espace réservé des commentaires 4"/>
          <p:cNvSpPr>
            <a:spLocks noGrp="1"/>
          </p:cNvSpPr>
          <p:nvPr>
            <p:ph type="body" sz="quarter" idx="3"/>
          </p:nvPr>
        </p:nvSpPr>
        <p:spPr>
          <a:xfrm>
            <a:off x="710407" y="4925408"/>
            <a:ext cx="5683250" cy="4029879"/>
          </a:xfrm>
          <a:prstGeom prst="rect">
            <a:avLst/>
          </a:prstGeom>
        </p:spPr>
        <p:txBody>
          <a:bodyPr vert="horz" lIns="99048" tIns="49524" rIns="99048" bIns="49524" rtlCol="0"/>
          <a:lstStyle/>
          <a:p>
            <a:pPr lvl="0" rtl="0" eaLnBrk="1" latinLnBrk="0" hangingPunct="1"/>
            <a:r>
              <a:rPr lang="fr-FR"/>
              <a:t>Modifiez les styles du texte</a:t>
            </a:r>
          </a:p>
          <a:p>
            <a:pPr lvl="1" rtl="0"/>
            <a:r>
              <a:rPr lang="fr-FR" noProof="0"/>
              <a:t>Deuxième </a:t>
            </a:r>
            <a:r>
              <a:rPr lang="fr-FR" noProof="0" dirty="0"/>
              <a:t>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6" name="Espace réservé du pied de page 5"/>
          <p:cNvSpPr>
            <a:spLocks noGrp="1"/>
          </p:cNvSpPr>
          <p:nvPr>
            <p:ph type="ftr" sz="quarter" idx="4"/>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noProof="0"/>
              <a:t>BERENGUER LAURE - POWER BI</a:t>
            </a:r>
          </a:p>
        </p:txBody>
      </p:sp>
      <p:sp>
        <p:nvSpPr>
          <p:cNvPr id="7" name="Espace réservé du numéro de diapositive 6"/>
          <p:cNvSpPr>
            <a:spLocks noGrp="1"/>
          </p:cNvSpPr>
          <p:nvPr>
            <p:ph type="sldNum" sz="quarter" idx="5"/>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32674CE4-FBD8-4481-AEFB-CA53E599A745}" type="slidenum">
              <a:rPr lang="fr-FR" noProof="0" smtClean="0"/>
              <a:t>‹N°›</a:t>
            </a:fld>
            <a:endParaRPr lang="fr-FR" noProof="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32674CE4-FBD8-4481-AEFB-CA53E599A745}" type="slidenum">
              <a:rPr lang="fr-FR" smtClean="0"/>
              <a:t>1</a:t>
            </a:fld>
            <a:endParaRPr lang="fr-FR"/>
          </a:p>
        </p:txBody>
      </p:sp>
      <p:sp>
        <p:nvSpPr>
          <p:cNvPr id="5" name="Espace réservé du pied de page 4">
            <a:extLst>
              <a:ext uri="{FF2B5EF4-FFF2-40B4-BE49-F238E27FC236}">
                <a16:creationId xmlns:a16="http://schemas.microsoft.com/office/drawing/2014/main" id="{CB2DB968-0EF8-4F39-B3E6-DA449A00614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156892872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108</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855953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110</a:t>
            </a:fld>
            <a:endParaRPr lang="fr-FR"/>
          </a:p>
        </p:txBody>
      </p:sp>
      <p:sp>
        <p:nvSpPr>
          <p:cNvPr id="5" name="Espace réservé du pied de page 4">
            <a:extLst>
              <a:ext uri="{FF2B5EF4-FFF2-40B4-BE49-F238E27FC236}">
                <a16:creationId xmlns:a16="http://schemas.microsoft.com/office/drawing/2014/main" id="{9F0A3856-846D-4548-8259-2ED17A25D29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719442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111</a:t>
            </a:fld>
            <a:endParaRPr lang="fr-FR"/>
          </a:p>
        </p:txBody>
      </p:sp>
      <p:sp>
        <p:nvSpPr>
          <p:cNvPr id="5" name="Espace réservé du pied de page 4">
            <a:extLst>
              <a:ext uri="{FF2B5EF4-FFF2-40B4-BE49-F238E27FC236}">
                <a16:creationId xmlns:a16="http://schemas.microsoft.com/office/drawing/2014/main" id="{B66D2551-A135-4F69-8168-77397DBEB9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101646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112</a:t>
            </a:fld>
            <a:endParaRPr lang="fr-FR"/>
          </a:p>
        </p:txBody>
      </p:sp>
      <p:sp>
        <p:nvSpPr>
          <p:cNvPr id="5" name="Espace réservé du pied de page 4">
            <a:extLst>
              <a:ext uri="{FF2B5EF4-FFF2-40B4-BE49-F238E27FC236}">
                <a16:creationId xmlns:a16="http://schemas.microsoft.com/office/drawing/2014/main" id="{C27D5497-1D68-4BCF-9480-2DFA9DB55A9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1917488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113</a:t>
            </a:fld>
            <a:endParaRPr lang="fr-FR"/>
          </a:p>
        </p:txBody>
      </p:sp>
      <p:sp>
        <p:nvSpPr>
          <p:cNvPr id="5" name="Espace réservé du pied de page 4">
            <a:extLst>
              <a:ext uri="{FF2B5EF4-FFF2-40B4-BE49-F238E27FC236}">
                <a16:creationId xmlns:a16="http://schemas.microsoft.com/office/drawing/2014/main" id="{0B2199FB-3880-481E-A229-A9C9C7B9739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9745570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114</a:t>
            </a:fld>
            <a:endParaRPr lang="fr-FR"/>
          </a:p>
        </p:txBody>
      </p:sp>
      <p:sp>
        <p:nvSpPr>
          <p:cNvPr id="5" name="Espace réservé du pied de page 4">
            <a:extLst>
              <a:ext uri="{FF2B5EF4-FFF2-40B4-BE49-F238E27FC236}">
                <a16:creationId xmlns:a16="http://schemas.microsoft.com/office/drawing/2014/main" id="{91BF2CF5-916B-4C26-85BA-31EAAF279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96200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115</a:t>
            </a:fld>
            <a:endParaRPr lang="fr-FR"/>
          </a:p>
        </p:txBody>
      </p:sp>
      <p:sp>
        <p:nvSpPr>
          <p:cNvPr id="5" name="Espace réservé du pied de page 4">
            <a:extLst>
              <a:ext uri="{FF2B5EF4-FFF2-40B4-BE49-F238E27FC236}">
                <a16:creationId xmlns:a16="http://schemas.microsoft.com/office/drawing/2014/main" id="{AD73BBE4-6266-4E03-AA58-FD5D84100AD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0213651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116</a:t>
            </a:fld>
            <a:endParaRPr lang="fr-FR"/>
          </a:p>
        </p:txBody>
      </p:sp>
      <p:sp>
        <p:nvSpPr>
          <p:cNvPr id="5" name="Espace réservé du pied de page 4">
            <a:extLst>
              <a:ext uri="{FF2B5EF4-FFF2-40B4-BE49-F238E27FC236}">
                <a16:creationId xmlns:a16="http://schemas.microsoft.com/office/drawing/2014/main" id="{2333195A-3B0A-4337-A9C0-E92EAAEA173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63002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117</a:t>
            </a:fld>
            <a:endParaRPr lang="fr-FR"/>
          </a:p>
        </p:txBody>
      </p:sp>
      <p:sp>
        <p:nvSpPr>
          <p:cNvPr id="5" name="Espace réservé du pied de page 4">
            <a:extLst>
              <a:ext uri="{FF2B5EF4-FFF2-40B4-BE49-F238E27FC236}">
                <a16:creationId xmlns:a16="http://schemas.microsoft.com/office/drawing/2014/main" id="{340D3A1D-43CE-4DAE-AEBF-72E0C08CE4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292408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90478">
              <a:defRPr/>
            </a:pPr>
            <a:r>
              <a:rPr lang="fr-FR" dirty="0">
                <a:hlinkClick r:id="rId3"/>
              </a:rPr>
              <a:t>https://docs.microsoft.com/fr-fr/power-bi/service-tips-and-tricks-for-color-formatting</a:t>
            </a:r>
            <a:r>
              <a:rPr lang="fr-FR" dirty="0"/>
              <a:t> </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118</a:t>
            </a:fld>
            <a:endParaRPr lang="fr-FR"/>
          </a:p>
        </p:txBody>
      </p:sp>
      <p:sp>
        <p:nvSpPr>
          <p:cNvPr id="5" name="Espace réservé du pied de page 4">
            <a:extLst>
              <a:ext uri="{FF2B5EF4-FFF2-40B4-BE49-F238E27FC236}">
                <a16:creationId xmlns:a16="http://schemas.microsoft.com/office/drawing/2014/main" id="{6B9378F8-3D9D-453E-BF5D-B45F56A460B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4184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5372544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119</a:t>
            </a:fld>
            <a:endParaRPr lang="fr-FR"/>
          </a:p>
        </p:txBody>
      </p:sp>
      <p:sp>
        <p:nvSpPr>
          <p:cNvPr id="5" name="Espace réservé du pied de page 4">
            <a:extLst>
              <a:ext uri="{FF2B5EF4-FFF2-40B4-BE49-F238E27FC236}">
                <a16:creationId xmlns:a16="http://schemas.microsoft.com/office/drawing/2014/main" id="{31F21D5A-D027-47C7-B744-57171B16DE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538261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120</a:t>
            </a:fld>
            <a:endParaRPr lang="fr-FR"/>
          </a:p>
        </p:txBody>
      </p:sp>
      <p:sp>
        <p:nvSpPr>
          <p:cNvPr id="5" name="Espace réservé du pied de page 4">
            <a:extLst>
              <a:ext uri="{FF2B5EF4-FFF2-40B4-BE49-F238E27FC236}">
                <a16:creationId xmlns:a16="http://schemas.microsoft.com/office/drawing/2014/main" id="{2B8B5108-A30F-46DA-9A3B-28B94ADF7DF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8658735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121</a:t>
            </a:fld>
            <a:endParaRPr lang="fr-FR"/>
          </a:p>
        </p:txBody>
      </p:sp>
      <p:sp>
        <p:nvSpPr>
          <p:cNvPr id="5" name="Espace réservé du pied de page 4">
            <a:extLst>
              <a:ext uri="{FF2B5EF4-FFF2-40B4-BE49-F238E27FC236}">
                <a16:creationId xmlns:a16="http://schemas.microsoft.com/office/drawing/2014/main" id="{18003B0D-6A98-4E10-8FA8-E55198656D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1562660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122</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8887935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123</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6956419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124</a:t>
            </a:fld>
            <a:endParaRPr lang="fr-FR"/>
          </a:p>
        </p:txBody>
      </p:sp>
      <p:sp>
        <p:nvSpPr>
          <p:cNvPr id="5" name="Espace réservé du pied de page 4">
            <a:extLst>
              <a:ext uri="{FF2B5EF4-FFF2-40B4-BE49-F238E27FC236}">
                <a16:creationId xmlns:a16="http://schemas.microsoft.com/office/drawing/2014/main" id="{72E21F32-66DD-48F5-8FA7-9490C987F8E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6901019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125</a:t>
            </a:fld>
            <a:endParaRPr lang="fr-FR"/>
          </a:p>
        </p:txBody>
      </p:sp>
      <p:sp>
        <p:nvSpPr>
          <p:cNvPr id="5" name="Espace réservé du pied de page 4">
            <a:extLst>
              <a:ext uri="{FF2B5EF4-FFF2-40B4-BE49-F238E27FC236}">
                <a16:creationId xmlns:a16="http://schemas.microsoft.com/office/drawing/2014/main" id="{9F5BAE40-512D-4EB1-9740-15B91F2B0F2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1758473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126</a:t>
            </a:fld>
            <a:endParaRPr lang="fr-FR"/>
          </a:p>
        </p:txBody>
      </p:sp>
      <p:sp>
        <p:nvSpPr>
          <p:cNvPr id="5" name="Espace réservé du pied de page 4">
            <a:extLst>
              <a:ext uri="{FF2B5EF4-FFF2-40B4-BE49-F238E27FC236}">
                <a16:creationId xmlns:a16="http://schemas.microsoft.com/office/drawing/2014/main" id="{3DB01233-BCBA-430B-9F80-23869F7B10B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7822365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127</a:t>
            </a:fld>
            <a:endParaRPr lang="fr-FR"/>
          </a:p>
        </p:txBody>
      </p:sp>
      <p:sp>
        <p:nvSpPr>
          <p:cNvPr id="5" name="Espace réservé du pied de page 4">
            <a:extLst>
              <a:ext uri="{FF2B5EF4-FFF2-40B4-BE49-F238E27FC236}">
                <a16:creationId xmlns:a16="http://schemas.microsoft.com/office/drawing/2014/main" id="{1A29573B-2537-4E80-B3C3-240F26D9B32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80982738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128</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936296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281903214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129</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8986197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130</a:t>
            </a:fld>
            <a:endParaRPr lang="fr-FR"/>
          </a:p>
        </p:txBody>
      </p:sp>
      <p:sp>
        <p:nvSpPr>
          <p:cNvPr id="5" name="Espace réservé du pied de page 4">
            <a:extLst>
              <a:ext uri="{FF2B5EF4-FFF2-40B4-BE49-F238E27FC236}">
                <a16:creationId xmlns:a16="http://schemas.microsoft.com/office/drawing/2014/main" id="{E6D3AB73-88EF-438A-80C6-C1A492AA2F7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26670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131</a:t>
            </a:fld>
            <a:endParaRPr lang="fr-FR"/>
          </a:p>
        </p:txBody>
      </p:sp>
      <p:sp>
        <p:nvSpPr>
          <p:cNvPr id="5" name="Espace réservé du pied de page 4">
            <a:extLst>
              <a:ext uri="{FF2B5EF4-FFF2-40B4-BE49-F238E27FC236}">
                <a16:creationId xmlns:a16="http://schemas.microsoft.com/office/drawing/2014/main" id="{B7F84F28-027F-48D0-A03D-21A76542CA0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4476451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132</a:t>
            </a:fld>
            <a:endParaRPr lang="fr-FR"/>
          </a:p>
        </p:txBody>
      </p:sp>
      <p:sp>
        <p:nvSpPr>
          <p:cNvPr id="5" name="Espace réservé du pied de page 4">
            <a:extLst>
              <a:ext uri="{FF2B5EF4-FFF2-40B4-BE49-F238E27FC236}">
                <a16:creationId xmlns:a16="http://schemas.microsoft.com/office/drawing/2014/main" id="{2F8C6798-CE58-4CFD-A0D4-0E5D9F0050C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81517668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133</a:t>
            </a:fld>
            <a:endParaRPr lang="fr-FR"/>
          </a:p>
        </p:txBody>
      </p:sp>
      <p:sp>
        <p:nvSpPr>
          <p:cNvPr id="5" name="Espace réservé du pied de page 4">
            <a:extLst>
              <a:ext uri="{FF2B5EF4-FFF2-40B4-BE49-F238E27FC236}">
                <a16:creationId xmlns:a16="http://schemas.microsoft.com/office/drawing/2014/main" id="{747E152B-D475-47BC-BE23-7292FF5740A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47916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134</a:t>
            </a:fld>
            <a:endParaRPr lang="fr-FR"/>
          </a:p>
        </p:txBody>
      </p:sp>
      <p:sp>
        <p:nvSpPr>
          <p:cNvPr id="5" name="Espace réservé du pied de page 4">
            <a:extLst>
              <a:ext uri="{FF2B5EF4-FFF2-40B4-BE49-F238E27FC236}">
                <a16:creationId xmlns:a16="http://schemas.microsoft.com/office/drawing/2014/main" id="{39A4B889-80EF-48DD-B705-E8581511F24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4907115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135</a:t>
            </a:fld>
            <a:endParaRPr lang="fr-FR"/>
          </a:p>
        </p:txBody>
      </p:sp>
      <p:sp>
        <p:nvSpPr>
          <p:cNvPr id="5" name="Espace réservé du pied de page 4">
            <a:extLst>
              <a:ext uri="{FF2B5EF4-FFF2-40B4-BE49-F238E27FC236}">
                <a16:creationId xmlns:a16="http://schemas.microsoft.com/office/drawing/2014/main" id="{5DB5534C-A44B-49B5-872A-556481DD4EC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430327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136</a:t>
            </a:fld>
            <a:endParaRPr lang="fr-FR"/>
          </a:p>
        </p:txBody>
      </p:sp>
      <p:sp>
        <p:nvSpPr>
          <p:cNvPr id="5" name="Espace réservé du pied de page 4">
            <a:extLst>
              <a:ext uri="{FF2B5EF4-FFF2-40B4-BE49-F238E27FC236}">
                <a16:creationId xmlns:a16="http://schemas.microsoft.com/office/drawing/2014/main" id="{7471F60A-0539-473F-AFB6-9E63791C89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325930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137</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693781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138</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20802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824146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139</a:t>
            </a:fld>
            <a:endParaRPr lang="fr-FR"/>
          </a:p>
        </p:txBody>
      </p:sp>
      <p:sp>
        <p:nvSpPr>
          <p:cNvPr id="5" name="Espace réservé du pied de page 4">
            <a:extLst>
              <a:ext uri="{FF2B5EF4-FFF2-40B4-BE49-F238E27FC236}">
                <a16:creationId xmlns:a16="http://schemas.microsoft.com/office/drawing/2014/main" id="{825078B6-533A-41B1-BF0B-9825C5D1D27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1820663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140</a:t>
            </a:fld>
            <a:endParaRPr lang="fr-FR"/>
          </a:p>
        </p:txBody>
      </p:sp>
      <p:sp>
        <p:nvSpPr>
          <p:cNvPr id="5" name="Espace réservé du pied de page 4">
            <a:extLst>
              <a:ext uri="{FF2B5EF4-FFF2-40B4-BE49-F238E27FC236}">
                <a16:creationId xmlns:a16="http://schemas.microsoft.com/office/drawing/2014/main" id="{FB45673B-F335-4BD3-83AC-B980801C3C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122756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141</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8096882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142</a:t>
            </a:fld>
            <a:endParaRPr lang="fr-FR"/>
          </a:p>
        </p:txBody>
      </p:sp>
      <p:sp>
        <p:nvSpPr>
          <p:cNvPr id="5" name="Espace réservé du pied de page 4">
            <a:extLst>
              <a:ext uri="{FF2B5EF4-FFF2-40B4-BE49-F238E27FC236}">
                <a16:creationId xmlns:a16="http://schemas.microsoft.com/office/drawing/2014/main" id="{2B7F41D3-B779-4697-AD5A-58D0E474D87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742653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https://powerbi.microsoft.com/fr-fr/pricing/</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noProof="0" smtClean="0"/>
              <a:t>143</a:t>
            </a:fld>
            <a:endParaRPr lang="fr-FR" noProof="0"/>
          </a:p>
        </p:txBody>
      </p:sp>
      <p:sp>
        <p:nvSpPr>
          <p:cNvPr id="5" name="Espace réservé du pied de page 4">
            <a:extLst>
              <a:ext uri="{FF2B5EF4-FFF2-40B4-BE49-F238E27FC236}">
                <a16:creationId xmlns:a16="http://schemas.microsoft.com/office/drawing/2014/main" id="{6AB00D98-0326-4A0A-B36C-8062AA217A3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730897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144</a:t>
            </a:fld>
            <a:endParaRPr lang="fr-FR"/>
          </a:p>
        </p:txBody>
      </p:sp>
      <p:sp>
        <p:nvSpPr>
          <p:cNvPr id="5" name="Espace réservé du pied de page 4">
            <a:extLst>
              <a:ext uri="{FF2B5EF4-FFF2-40B4-BE49-F238E27FC236}">
                <a16:creationId xmlns:a16="http://schemas.microsoft.com/office/drawing/2014/main" id="{077EC7EA-9EBF-4AE2-8F6B-37D7EF9A4AD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798235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145</a:t>
            </a:fld>
            <a:endParaRPr lang="fr-FR"/>
          </a:p>
        </p:txBody>
      </p:sp>
      <p:sp>
        <p:nvSpPr>
          <p:cNvPr id="5" name="Espace réservé du pied de page 4">
            <a:extLst>
              <a:ext uri="{FF2B5EF4-FFF2-40B4-BE49-F238E27FC236}">
                <a16:creationId xmlns:a16="http://schemas.microsoft.com/office/drawing/2014/main" id="{F68E4996-5AD0-45AC-811F-0EAC05535A3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0282226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146</a:t>
            </a:fld>
            <a:endParaRPr lang="fr-FR"/>
          </a:p>
        </p:txBody>
      </p:sp>
      <p:sp>
        <p:nvSpPr>
          <p:cNvPr id="5" name="Espace réservé du pied de page 4">
            <a:extLst>
              <a:ext uri="{FF2B5EF4-FFF2-40B4-BE49-F238E27FC236}">
                <a16:creationId xmlns:a16="http://schemas.microsoft.com/office/drawing/2014/main" id="{DE675409-2A3C-4509-B582-BADB7FED7A0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231843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147</a:t>
            </a:fld>
            <a:endParaRPr lang="fr-FR"/>
          </a:p>
        </p:txBody>
      </p:sp>
      <p:sp>
        <p:nvSpPr>
          <p:cNvPr id="5" name="Espace réservé du pied de page 4">
            <a:extLst>
              <a:ext uri="{FF2B5EF4-FFF2-40B4-BE49-F238E27FC236}">
                <a16:creationId xmlns:a16="http://schemas.microsoft.com/office/drawing/2014/main" id="{5544C41E-B9A6-4E84-9262-00B0F374268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1226925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148</a:t>
            </a:fld>
            <a:endParaRPr lang="fr-FR"/>
          </a:p>
        </p:txBody>
      </p:sp>
      <p:sp>
        <p:nvSpPr>
          <p:cNvPr id="5" name="Espace réservé du pied de page 4">
            <a:extLst>
              <a:ext uri="{FF2B5EF4-FFF2-40B4-BE49-F238E27FC236}">
                <a16:creationId xmlns:a16="http://schemas.microsoft.com/office/drawing/2014/main" id="{EBFED571-2C07-4FC7-A871-8528930DC40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555434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0223318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149</a:t>
            </a:fld>
            <a:endParaRPr lang="fr-FR"/>
          </a:p>
        </p:txBody>
      </p:sp>
      <p:sp>
        <p:nvSpPr>
          <p:cNvPr id="5" name="Espace réservé du pied de page 4">
            <a:extLst>
              <a:ext uri="{FF2B5EF4-FFF2-40B4-BE49-F238E27FC236}">
                <a16:creationId xmlns:a16="http://schemas.microsoft.com/office/drawing/2014/main" id="{DE6219B4-8987-4543-8329-1088B8FBB9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3062143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150</a:t>
            </a:fld>
            <a:endParaRPr lang="fr-FR"/>
          </a:p>
        </p:txBody>
      </p:sp>
      <p:sp>
        <p:nvSpPr>
          <p:cNvPr id="5" name="Espace réservé du pied de page 4">
            <a:extLst>
              <a:ext uri="{FF2B5EF4-FFF2-40B4-BE49-F238E27FC236}">
                <a16:creationId xmlns:a16="http://schemas.microsoft.com/office/drawing/2014/main" id="{AEBF4463-35D7-400B-9B43-E76257DE94E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2928189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151</a:t>
            </a:fld>
            <a:endParaRPr lang="fr-FR"/>
          </a:p>
        </p:txBody>
      </p:sp>
      <p:sp>
        <p:nvSpPr>
          <p:cNvPr id="5" name="Espace réservé du pied de page 4">
            <a:extLst>
              <a:ext uri="{FF2B5EF4-FFF2-40B4-BE49-F238E27FC236}">
                <a16:creationId xmlns:a16="http://schemas.microsoft.com/office/drawing/2014/main" id="{4D3C8892-3464-4846-B456-A9A73AE081B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3613075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152</a:t>
            </a:fld>
            <a:endParaRPr lang="fr-FR"/>
          </a:p>
        </p:txBody>
      </p:sp>
      <p:sp>
        <p:nvSpPr>
          <p:cNvPr id="5" name="Espace réservé du pied de page 4">
            <a:extLst>
              <a:ext uri="{FF2B5EF4-FFF2-40B4-BE49-F238E27FC236}">
                <a16:creationId xmlns:a16="http://schemas.microsoft.com/office/drawing/2014/main" id="{2C770DDA-62F6-4017-A58E-FFECA4C0E68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54417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153</a:t>
            </a:fld>
            <a:endParaRPr lang="fr-FR"/>
          </a:p>
        </p:txBody>
      </p:sp>
      <p:sp>
        <p:nvSpPr>
          <p:cNvPr id="5" name="Espace réservé du pied de page 4">
            <a:extLst>
              <a:ext uri="{FF2B5EF4-FFF2-40B4-BE49-F238E27FC236}">
                <a16:creationId xmlns:a16="http://schemas.microsoft.com/office/drawing/2014/main" id="{D86CB8B3-933C-40AD-BFE3-A20766D90C2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124855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154</a:t>
            </a:fld>
            <a:endParaRPr lang="fr-FR"/>
          </a:p>
        </p:txBody>
      </p:sp>
      <p:sp>
        <p:nvSpPr>
          <p:cNvPr id="5" name="Espace réservé du pied de page 4">
            <a:extLst>
              <a:ext uri="{FF2B5EF4-FFF2-40B4-BE49-F238E27FC236}">
                <a16:creationId xmlns:a16="http://schemas.microsoft.com/office/drawing/2014/main" id="{52A1C8B8-56E8-4961-B37A-860F3E7478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185936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155</a:t>
            </a:fld>
            <a:endParaRPr lang="fr-FR"/>
          </a:p>
        </p:txBody>
      </p:sp>
      <p:sp>
        <p:nvSpPr>
          <p:cNvPr id="5" name="Espace réservé du pied de page 4">
            <a:extLst>
              <a:ext uri="{FF2B5EF4-FFF2-40B4-BE49-F238E27FC236}">
                <a16:creationId xmlns:a16="http://schemas.microsoft.com/office/drawing/2014/main" id="{0F547D28-A697-4B83-850D-E64F91D116D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534426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156</a:t>
            </a:fld>
            <a:endParaRPr lang="fr-FR"/>
          </a:p>
        </p:txBody>
      </p:sp>
      <p:sp>
        <p:nvSpPr>
          <p:cNvPr id="5" name="Espace réservé du pied de page 4">
            <a:extLst>
              <a:ext uri="{FF2B5EF4-FFF2-40B4-BE49-F238E27FC236}">
                <a16:creationId xmlns:a16="http://schemas.microsoft.com/office/drawing/2014/main" id="{A688D6AF-DC38-478E-93A3-AE13D5975A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47363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157</a:t>
            </a:fld>
            <a:endParaRPr lang="fr-FR"/>
          </a:p>
        </p:txBody>
      </p:sp>
      <p:sp>
        <p:nvSpPr>
          <p:cNvPr id="5" name="Espace réservé du pied de page 4">
            <a:extLst>
              <a:ext uri="{FF2B5EF4-FFF2-40B4-BE49-F238E27FC236}">
                <a16:creationId xmlns:a16="http://schemas.microsoft.com/office/drawing/2014/main" id="{3A48643E-9D0C-4444-82FC-E32817FD758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5134746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158</a:t>
            </a:fld>
            <a:endParaRPr lang="fr-FR"/>
          </a:p>
        </p:txBody>
      </p:sp>
      <p:sp>
        <p:nvSpPr>
          <p:cNvPr id="5" name="Espace réservé du pied de page 4">
            <a:extLst>
              <a:ext uri="{FF2B5EF4-FFF2-40B4-BE49-F238E27FC236}">
                <a16:creationId xmlns:a16="http://schemas.microsoft.com/office/drawing/2014/main" id="{6CCC6D08-ED7B-44EA-B38F-8618D9B349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8978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15</a:t>
            </a:fld>
            <a:endParaRPr lang="fr-FR"/>
          </a:p>
        </p:txBody>
      </p:sp>
      <p:sp>
        <p:nvSpPr>
          <p:cNvPr id="5" name="Espace réservé du pied de page 4">
            <a:extLst>
              <a:ext uri="{FF2B5EF4-FFF2-40B4-BE49-F238E27FC236}">
                <a16:creationId xmlns:a16="http://schemas.microsoft.com/office/drawing/2014/main" id="{1091D8D8-78D8-4A5A-B1A4-F826AD31DBC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694060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159</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575004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160</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0914989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161</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0314635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162</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174470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163</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4793366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164</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9982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a:t>
            </a:fld>
            <a:endParaRPr lang="fr-FR"/>
          </a:p>
        </p:txBody>
      </p:sp>
      <p:sp>
        <p:nvSpPr>
          <p:cNvPr id="5" name="Espace réservé du pied de page 4">
            <a:extLst>
              <a:ext uri="{FF2B5EF4-FFF2-40B4-BE49-F238E27FC236}">
                <a16:creationId xmlns:a16="http://schemas.microsoft.com/office/drawing/2014/main" id="{C69D86CA-D29C-4082-92A7-A00DC4B0AFB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6691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17</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18729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18</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55376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19</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1139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2</a:t>
            </a:fld>
            <a:endParaRPr lang="fr-FR"/>
          </a:p>
        </p:txBody>
      </p:sp>
      <p:sp>
        <p:nvSpPr>
          <p:cNvPr id="5" name="Espace réservé du pied de page 4">
            <a:extLst>
              <a:ext uri="{FF2B5EF4-FFF2-40B4-BE49-F238E27FC236}">
                <a16:creationId xmlns:a16="http://schemas.microsoft.com/office/drawing/2014/main" id="{A75A3894-CDAC-49CD-8D1E-4069F69422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31171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20</a:t>
            </a:fld>
            <a:endParaRPr lang="fr-FR"/>
          </a:p>
        </p:txBody>
      </p:sp>
      <p:sp>
        <p:nvSpPr>
          <p:cNvPr id="5" name="Espace réservé du pied de page 4">
            <a:extLst>
              <a:ext uri="{FF2B5EF4-FFF2-40B4-BE49-F238E27FC236}">
                <a16:creationId xmlns:a16="http://schemas.microsoft.com/office/drawing/2014/main" id="{F2FE866F-8189-4D31-97C7-6B14305C51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202212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21</a:t>
            </a:fld>
            <a:endParaRPr lang="fr-FR"/>
          </a:p>
        </p:txBody>
      </p:sp>
      <p:sp>
        <p:nvSpPr>
          <p:cNvPr id="5" name="Espace réservé du pied de page 4">
            <a:extLst>
              <a:ext uri="{FF2B5EF4-FFF2-40B4-BE49-F238E27FC236}">
                <a16:creationId xmlns:a16="http://schemas.microsoft.com/office/drawing/2014/main" id="{A5220066-0F22-49AB-8E7F-E2B5544EDFB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29365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22</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04824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23</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6226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24</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6050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25</a:t>
            </a:fld>
            <a:endParaRPr lang="fr-FR"/>
          </a:p>
        </p:txBody>
      </p:sp>
      <p:sp>
        <p:nvSpPr>
          <p:cNvPr id="5" name="Espace réservé du pied de page 4">
            <a:extLst>
              <a:ext uri="{FF2B5EF4-FFF2-40B4-BE49-F238E27FC236}">
                <a16:creationId xmlns:a16="http://schemas.microsoft.com/office/drawing/2014/main" id="{EF633A05-DAC0-4E42-839F-10BD86FC958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04392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26</a:t>
            </a:fld>
            <a:endParaRPr lang="fr-FR"/>
          </a:p>
        </p:txBody>
      </p:sp>
      <p:sp>
        <p:nvSpPr>
          <p:cNvPr id="5" name="Espace réservé du pied de page 4">
            <a:extLst>
              <a:ext uri="{FF2B5EF4-FFF2-40B4-BE49-F238E27FC236}">
                <a16:creationId xmlns:a16="http://schemas.microsoft.com/office/drawing/2014/main" id="{79FA381D-FA1A-45E7-843B-F17AE6C69EF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7529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27</a:t>
            </a:fld>
            <a:endParaRPr lang="fr-FR"/>
          </a:p>
        </p:txBody>
      </p:sp>
      <p:sp>
        <p:nvSpPr>
          <p:cNvPr id="5" name="Espace réservé du pied de page 4">
            <a:extLst>
              <a:ext uri="{FF2B5EF4-FFF2-40B4-BE49-F238E27FC236}">
                <a16:creationId xmlns:a16="http://schemas.microsoft.com/office/drawing/2014/main" id="{27F52677-AA1A-4A04-A811-F7CDD9F044F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020665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28</a:t>
            </a:fld>
            <a:endParaRPr lang="fr-FR"/>
          </a:p>
        </p:txBody>
      </p:sp>
      <p:sp>
        <p:nvSpPr>
          <p:cNvPr id="5" name="Espace réservé du pied de page 4">
            <a:extLst>
              <a:ext uri="{FF2B5EF4-FFF2-40B4-BE49-F238E27FC236}">
                <a16:creationId xmlns:a16="http://schemas.microsoft.com/office/drawing/2014/main" id="{438D1107-F733-4B04-B66C-89BC373EC4D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06687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29</a:t>
            </a:fld>
            <a:endParaRPr lang="fr-FR"/>
          </a:p>
        </p:txBody>
      </p:sp>
      <p:sp>
        <p:nvSpPr>
          <p:cNvPr id="5" name="Espace réservé du pied de page 4">
            <a:extLst>
              <a:ext uri="{FF2B5EF4-FFF2-40B4-BE49-F238E27FC236}">
                <a16:creationId xmlns:a16="http://schemas.microsoft.com/office/drawing/2014/main" id="{FC4C4984-45E4-4A35-9DB1-44001F65022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91544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3</a:t>
            </a:fld>
            <a:endParaRPr lang="fr-FR"/>
          </a:p>
        </p:txBody>
      </p:sp>
      <p:sp>
        <p:nvSpPr>
          <p:cNvPr id="5" name="Espace réservé du pied de page 4">
            <a:extLst>
              <a:ext uri="{FF2B5EF4-FFF2-40B4-BE49-F238E27FC236}">
                <a16:creationId xmlns:a16="http://schemas.microsoft.com/office/drawing/2014/main" id="{A9386EA4-2AAE-4994-A221-CDAB24867DE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867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http://www.bankrate.com/finance/retirement/best-places-retire-how-state-ranks.aspx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30</a:t>
            </a:fld>
            <a:endParaRPr lang="fr-FR"/>
          </a:p>
        </p:txBody>
      </p:sp>
      <p:sp>
        <p:nvSpPr>
          <p:cNvPr id="5" name="Espace réservé du pied de page 4">
            <a:extLst>
              <a:ext uri="{FF2B5EF4-FFF2-40B4-BE49-F238E27FC236}">
                <a16:creationId xmlns:a16="http://schemas.microsoft.com/office/drawing/2014/main" id="{547784A9-78D3-4C37-A2EB-6A3BD84E9D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06532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www.bankrate.com/finance/retirement/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31</a:t>
            </a:fld>
            <a:endParaRPr lang="fr-FR"/>
          </a:p>
        </p:txBody>
      </p:sp>
      <p:sp>
        <p:nvSpPr>
          <p:cNvPr id="5" name="Espace réservé du pied de page 4">
            <a:extLst>
              <a:ext uri="{FF2B5EF4-FFF2-40B4-BE49-F238E27FC236}">
                <a16:creationId xmlns:a16="http://schemas.microsoft.com/office/drawing/2014/main" id="{D107F298-7015-4026-8D9E-CF992EA59EB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07451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32</a:t>
            </a:fld>
            <a:endParaRPr lang="fr-FR"/>
          </a:p>
        </p:txBody>
      </p:sp>
      <p:sp>
        <p:nvSpPr>
          <p:cNvPr id="5" name="Espace réservé du pied de page 4">
            <a:extLst>
              <a:ext uri="{FF2B5EF4-FFF2-40B4-BE49-F238E27FC236}">
                <a16:creationId xmlns:a16="http://schemas.microsoft.com/office/drawing/2014/main" id="{0C3ED1CB-66EE-4EB4-B62D-5E566EA8F97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25590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33</a:t>
            </a:fld>
            <a:endParaRPr lang="fr-FR"/>
          </a:p>
        </p:txBody>
      </p:sp>
      <p:sp>
        <p:nvSpPr>
          <p:cNvPr id="5" name="Espace réservé du pied de page 4">
            <a:extLst>
              <a:ext uri="{FF2B5EF4-FFF2-40B4-BE49-F238E27FC236}">
                <a16:creationId xmlns:a16="http://schemas.microsoft.com/office/drawing/2014/main" id="{D0BBE4BE-87C8-4CFB-AF44-118631120C5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327354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34</a:t>
            </a:fld>
            <a:endParaRPr lang="fr-FR"/>
          </a:p>
        </p:txBody>
      </p:sp>
      <p:sp>
        <p:nvSpPr>
          <p:cNvPr id="5" name="Espace réservé du pied de page 4">
            <a:extLst>
              <a:ext uri="{FF2B5EF4-FFF2-40B4-BE49-F238E27FC236}">
                <a16:creationId xmlns:a16="http://schemas.microsoft.com/office/drawing/2014/main" id="{7BB1AB2B-9ED1-448F-B39B-CCA72C185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26268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35</a:t>
            </a:fld>
            <a:endParaRPr lang="fr-FR"/>
          </a:p>
        </p:txBody>
      </p:sp>
      <p:sp>
        <p:nvSpPr>
          <p:cNvPr id="5" name="Espace réservé du pied de page 4">
            <a:extLst>
              <a:ext uri="{FF2B5EF4-FFF2-40B4-BE49-F238E27FC236}">
                <a16:creationId xmlns:a16="http://schemas.microsoft.com/office/drawing/2014/main" id="{290284D3-18DA-4A4D-BA0E-1DFEC5BF266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83592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36</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091767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37</a:t>
            </a:fld>
            <a:endParaRPr lang="fr-FR"/>
          </a:p>
        </p:txBody>
      </p:sp>
      <p:sp>
        <p:nvSpPr>
          <p:cNvPr id="5" name="Espace réservé du pied de page 4">
            <a:extLst>
              <a:ext uri="{FF2B5EF4-FFF2-40B4-BE49-F238E27FC236}">
                <a16:creationId xmlns:a16="http://schemas.microsoft.com/office/drawing/2014/main" id="{77E8C8DE-7871-4093-A7ED-A3777202A8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45469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38</a:t>
            </a:fld>
            <a:endParaRPr lang="fr-FR"/>
          </a:p>
        </p:txBody>
      </p:sp>
      <p:sp>
        <p:nvSpPr>
          <p:cNvPr id="5" name="Espace réservé du pied de page 4">
            <a:extLst>
              <a:ext uri="{FF2B5EF4-FFF2-40B4-BE49-F238E27FC236}">
                <a16:creationId xmlns:a16="http://schemas.microsoft.com/office/drawing/2014/main" id="{EF300185-EF44-4662-85E8-37880EB71F1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01479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39</a:t>
            </a:fld>
            <a:endParaRPr lang="fr-FR"/>
          </a:p>
        </p:txBody>
      </p:sp>
      <p:sp>
        <p:nvSpPr>
          <p:cNvPr id="5" name="Espace réservé du pied de page 4">
            <a:extLst>
              <a:ext uri="{FF2B5EF4-FFF2-40B4-BE49-F238E27FC236}">
                <a16:creationId xmlns:a16="http://schemas.microsoft.com/office/drawing/2014/main" id="{0ECA1581-7C9F-495E-8606-40997FD25AB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6954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4</a:t>
            </a:fld>
            <a:endParaRPr lang="fr-FR"/>
          </a:p>
        </p:txBody>
      </p:sp>
      <p:sp>
        <p:nvSpPr>
          <p:cNvPr id="5" name="Espace réservé du pied de page 4">
            <a:extLst>
              <a:ext uri="{FF2B5EF4-FFF2-40B4-BE49-F238E27FC236}">
                <a16:creationId xmlns:a16="http://schemas.microsoft.com/office/drawing/2014/main" id="{18F69F36-042D-49E6-AE84-F88743FED35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753701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42</a:t>
            </a:fld>
            <a:endParaRPr lang="fr-FR"/>
          </a:p>
        </p:txBody>
      </p:sp>
      <p:sp>
        <p:nvSpPr>
          <p:cNvPr id="5" name="Espace réservé du pied de page 4">
            <a:extLst>
              <a:ext uri="{FF2B5EF4-FFF2-40B4-BE49-F238E27FC236}">
                <a16:creationId xmlns:a16="http://schemas.microsoft.com/office/drawing/2014/main" id="{81F5C439-89FD-427F-B4D8-D0ADC4EE43C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732500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43</a:t>
            </a:fld>
            <a:endParaRPr lang="fr-FR"/>
          </a:p>
        </p:txBody>
      </p:sp>
      <p:sp>
        <p:nvSpPr>
          <p:cNvPr id="5" name="Espace réservé du pied de page 4">
            <a:extLst>
              <a:ext uri="{FF2B5EF4-FFF2-40B4-BE49-F238E27FC236}">
                <a16:creationId xmlns:a16="http://schemas.microsoft.com/office/drawing/2014/main" id="{128C4814-67B5-4BE8-A460-AF56B32D12A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295884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44</a:t>
            </a:fld>
            <a:endParaRPr lang="fr-FR"/>
          </a:p>
        </p:txBody>
      </p:sp>
      <p:sp>
        <p:nvSpPr>
          <p:cNvPr id="5" name="Espace réservé du pied de page 4">
            <a:extLst>
              <a:ext uri="{FF2B5EF4-FFF2-40B4-BE49-F238E27FC236}">
                <a16:creationId xmlns:a16="http://schemas.microsoft.com/office/drawing/2014/main" id="{60DE6C3A-7445-4013-AE32-A584D6BD27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414902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45</a:t>
            </a:fld>
            <a:endParaRPr lang="fr-FR"/>
          </a:p>
        </p:txBody>
      </p:sp>
      <p:sp>
        <p:nvSpPr>
          <p:cNvPr id="5" name="Espace réservé du pied de page 4">
            <a:extLst>
              <a:ext uri="{FF2B5EF4-FFF2-40B4-BE49-F238E27FC236}">
                <a16:creationId xmlns:a16="http://schemas.microsoft.com/office/drawing/2014/main" id="{A0253749-D953-40E7-9252-ECC387F0DF7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361130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46</a:t>
            </a:fld>
            <a:endParaRPr lang="fr-FR"/>
          </a:p>
        </p:txBody>
      </p:sp>
      <p:sp>
        <p:nvSpPr>
          <p:cNvPr id="5" name="Espace réservé du pied de page 4">
            <a:extLst>
              <a:ext uri="{FF2B5EF4-FFF2-40B4-BE49-F238E27FC236}">
                <a16:creationId xmlns:a16="http://schemas.microsoft.com/office/drawing/2014/main" id="{69E88E23-BFB3-4C5B-86B2-B76DF7E002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20620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47</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353020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48</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327948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49</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65508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50</a:t>
            </a:fld>
            <a:endParaRPr lang="fr-FR"/>
          </a:p>
        </p:txBody>
      </p:sp>
      <p:sp>
        <p:nvSpPr>
          <p:cNvPr id="5" name="Espace réservé du pied de page 4">
            <a:extLst>
              <a:ext uri="{FF2B5EF4-FFF2-40B4-BE49-F238E27FC236}">
                <a16:creationId xmlns:a16="http://schemas.microsoft.com/office/drawing/2014/main" id="{90D61FE2-53BA-4A47-9401-D3B98EC9F5D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288061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51</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48914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5</a:t>
            </a:fld>
            <a:endParaRPr lang="fr-FR"/>
          </a:p>
        </p:txBody>
      </p:sp>
      <p:sp>
        <p:nvSpPr>
          <p:cNvPr id="5" name="Espace réservé du pied de page 4">
            <a:extLst>
              <a:ext uri="{FF2B5EF4-FFF2-40B4-BE49-F238E27FC236}">
                <a16:creationId xmlns:a16="http://schemas.microsoft.com/office/drawing/2014/main" id="{0EE04B8E-3BC8-4D96-B6D4-ECC6D289123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558711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52</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642540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53</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63681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8312158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5517606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1961520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57</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06097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58</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760407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59</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79515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60</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970962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61</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53575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6</a:t>
            </a:fld>
            <a:endParaRPr lang="fr-FR"/>
          </a:p>
        </p:txBody>
      </p:sp>
      <p:sp>
        <p:nvSpPr>
          <p:cNvPr id="5" name="Espace réservé du pied de page 4">
            <a:extLst>
              <a:ext uri="{FF2B5EF4-FFF2-40B4-BE49-F238E27FC236}">
                <a16:creationId xmlns:a16="http://schemas.microsoft.com/office/drawing/2014/main" id="{4E6E9E86-BDA4-468F-AD22-A4B4E79EF80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560305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62</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82916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63</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5271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64</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892871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([Cost of living] + [Weather] + [Health care quality] + [Crime] + [Tax] + [Culture] + [Senior] + [#"Well-being"]) / 8</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65</a:t>
            </a:fld>
            <a:endParaRPr lang="fr-FR"/>
          </a:p>
        </p:txBody>
      </p:sp>
      <p:sp>
        <p:nvSpPr>
          <p:cNvPr id="5" name="Espace réservé du pied de page 4">
            <a:extLst>
              <a:ext uri="{FF2B5EF4-FFF2-40B4-BE49-F238E27FC236}">
                <a16:creationId xmlns:a16="http://schemas.microsoft.com/office/drawing/2014/main" id="{518AFBE5-9BE1-4A80-B503-A1F217F1715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893302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66</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873373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67</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02001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68</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14806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69</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281351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70</a:t>
            </a:fld>
            <a:endParaRPr lang="fr-FR"/>
          </a:p>
        </p:txBody>
      </p:sp>
      <p:sp>
        <p:nvSpPr>
          <p:cNvPr id="5" name="Espace réservé du pied de page 4">
            <a:extLst>
              <a:ext uri="{FF2B5EF4-FFF2-40B4-BE49-F238E27FC236}">
                <a16:creationId xmlns:a16="http://schemas.microsoft.com/office/drawing/2014/main" id="{500A6D7B-0B38-43FC-A6EC-FC80D0A4897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322020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71</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78657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a:t>
            </a:fld>
            <a:endParaRPr lang="fr-FR"/>
          </a:p>
        </p:txBody>
      </p:sp>
      <p:sp>
        <p:nvSpPr>
          <p:cNvPr id="5" name="Espace réservé du pied de page 4">
            <a:extLst>
              <a:ext uri="{FF2B5EF4-FFF2-40B4-BE49-F238E27FC236}">
                <a16:creationId xmlns:a16="http://schemas.microsoft.com/office/drawing/2014/main" id="{B7C63DB8-B5DB-42A0-92E5-FFCDA00627B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228792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72</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5431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73</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2680121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74</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716333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75</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893435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76</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444474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77</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8915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78</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586689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79</a:t>
            </a:fld>
            <a:endParaRPr lang="fr-FR"/>
          </a:p>
        </p:txBody>
      </p:sp>
      <p:sp>
        <p:nvSpPr>
          <p:cNvPr id="5" name="Espace réservé du pied de page 4">
            <a:extLst>
              <a:ext uri="{FF2B5EF4-FFF2-40B4-BE49-F238E27FC236}">
                <a16:creationId xmlns:a16="http://schemas.microsoft.com/office/drawing/2014/main" id="{B8291C5C-C868-4DD8-AF24-DB03E82624A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228826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81</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14269700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82</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82640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a:t>
            </a:fld>
            <a:endParaRPr lang="fr-FR"/>
          </a:p>
        </p:txBody>
      </p:sp>
      <p:sp>
        <p:nvSpPr>
          <p:cNvPr id="5" name="Espace réservé du pied de page 4">
            <a:extLst>
              <a:ext uri="{FF2B5EF4-FFF2-40B4-BE49-F238E27FC236}">
                <a16:creationId xmlns:a16="http://schemas.microsoft.com/office/drawing/2014/main" id="{E5128E35-17A8-4A46-9057-29DB11C1B5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229434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83</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1140807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84</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0944209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85</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54814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86</a:t>
            </a:fld>
            <a:endParaRPr lang="fr-FR"/>
          </a:p>
        </p:txBody>
      </p:sp>
      <p:sp>
        <p:nvSpPr>
          <p:cNvPr id="5" name="Espace réservé du pied de page 4">
            <a:extLst>
              <a:ext uri="{FF2B5EF4-FFF2-40B4-BE49-F238E27FC236}">
                <a16:creationId xmlns:a16="http://schemas.microsoft.com/office/drawing/2014/main" id="{3B9D3F9B-3052-4D67-AADD-815D8AAA565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126622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87</a:t>
            </a:fld>
            <a:endParaRPr lang="fr-FR"/>
          </a:p>
        </p:txBody>
      </p:sp>
      <p:sp>
        <p:nvSpPr>
          <p:cNvPr id="5" name="Espace réservé du pied de page 4">
            <a:extLst>
              <a:ext uri="{FF2B5EF4-FFF2-40B4-BE49-F238E27FC236}">
                <a16:creationId xmlns:a16="http://schemas.microsoft.com/office/drawing/2014/main" id="{500A6D7B-0B38-43FC-A6EC-FC80D0A4897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052833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=SUM(</a:t>
            </a:r>
            <a:r>
              <a:rPr lang="fr-FR" dirty="0" err="1"/>
              <a:t>factsales</a:t>
            </a:r>
            <a:r>
              <a:rPr lang="fr-FR" dirty="0"/>
              <a:t>[</a:t>
            </a:r>
            <a:r>
              <a:rPr lang="fr-FR" dirty="0" err="1"/>
              <a:t>DiscountAmount</a:t>
            </a:r>
            <a:r>
              <a:rPr lang="fr-FR" dirty="0"/>
              <a: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93</a:t>
            </a:fld>
            <a:endParaRPr lang="fr-FR"/>
          </a:p>
        </p:txBody>
      </p:sp>
      <p:sp>
        <p:nvSpPr>
          <p:cNvPr id="5" name="Espace réservé du pied de page 4">
            <a:extLst>
              <a:ext uri="{FF2B5EF4-FFF2-40B4-BE49-F238E27FC236}">
                <a16:creationId xmlns:a16="http://schemas.microsoft.com/office/drawing/2014/main" id="{4A972A07-AB66-4871-A858-B64EAC7C5F7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391788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94</a:t>
            </a:fld>
            <a:endParaRPr lang="fr-FR"/>
          </a:p>
        </p:txBody>
      </p:sp>
      <p:sp>
        <p:nvSpPr>
          <p:cNvPr id="5" name="Espace réservé du pied de page 4">
            <a:extLst>
              <a:ext uri="{FF2B5EF4-FFF2-40B4-BE49-F238E27FC236}">
                <a16:creationId xmlns:a16="http://schemas.microsoft.com/office/drawing/2014/main" id="{DDF8F17C-A2EB-458E-BF83-6C2BBA4EB09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6883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95</a:t>
            </a:fld>
            <a:endParaRPr lang="fr-FR"/>
          </a:p>
        </p:txBody>
      </p:sp>
      <p:sp>
        <p:nvSpPr>
          <p:cNvPr id="5" name="Espace réservé du pied de page 4">
            <a:extLst>
              <a:ext uri="{FF2B5EF4-FFF2-40B4-BE49-F238E27FC236}">
                <a16:creationId xmlns:a16="http://schemas.microsoft.com/office/drawing/2014/main" id="{30A07265-1A25-4E03-A34F-387E8CD4F95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560001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a:p>
            <a:endParaRPr lang="fr-FR" dirty="0"/>
          </a:p>
          <a:p>
            <a:r>
              <a:rPr lang="fr-FR" dirty="0"/>
              <a:t>=</a:t>
            </a:r>
            <a:r>
              <a:rPr lang="fr-FR" dirty="0" err="1"/>
              <a:t>sum</a:t>
            </a:r>
            <a:r>
              <a:rPr lang="fr-FR" dirty="0"/>
              <a:t>(</a:t>
            </a:r>
            <a:r>
              <a:rPr lang="fr-FR" dirty="0" err="1"/>
              <a:t>factsales</a:t>
            </a:r>
            <a:r>
              <a:rPr lang="fr-FR" dirty="0"/>
              <a:t>(</a:t>
            </a:r>
            <a:r>
              <a:rPr lang="fr-FR" dirty="0" err="1"/>
              <a:t>salesamount</a:t>
            </a:r>
            <a:r>
              <a:rPr lang="fr-FR" dirty="0"/>
              <a: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96</a:t>
            </a:fld>
            <a:endParaRPr lang="fr-FR"/>
          </a:p>
        </p:txBody>
      </p:sp>
      <p:sp>
        <p:nvSpPr>
          <p:cNvPr id="5" name="Espace réservé du pied de page 4">
            <a:extLst>
              <a:ext uri="{FF2B5EF4-FFF2-40B4-BE49-F238E27FC236}">
                <a16:creationId xmlns:a16="http://schemas.microsoft.com/office/drawing/2014/main" id="{7E4480CD-DB79-4961-A3EF-8C2E4ECCD4C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195635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97</a:t>
            </a:fld>
            <a:endParaRPr lang="fr-FR"/>
          </a:p>
        </p:txBody>
      </p:sp>
      <p:sp>
        <p:nvSpPr>
          <p:cNvPr id="5" name="Espace réservé du pied de page 4">
            <a:extLst>
              <a:ext uri="{FF2B5EF4-FFF2-40B4-BE49-F238E27FC236}">
                <a16:creationId xmlns:a16="http://schemas.microsoft.com/office/drawing/2014/main" id="{125FB316-12A7-47B1-8281-82D9E01C64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82588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21447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98</a:t>
            </a:fld>
            <a:endParaRPr lang="fr-FR"/>
          </a:p>
        </p:txBody>
      </p:sp>
      <p:sp>
        <p:nvSpPr>
          <p:cNvPr id="5" name="Espace réservé du pied de page 4">
            <a:extLst>
              <a:ext uri="{FF2B5EF4-FFF2-40B4-BE49-F238E27FC236}">
                <a16:creationId xmlns:a16="http://schemas.microsoft.com/office/drawing/2014/main" id="{C4CA7AE2-1ACD-41C1-AC2E-1391AD31B78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8611191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99</a:t>
            </a:fld>
            <a:endParaRPr lang="fr-FR"/>
          </a:p>
        </p:txBody>
      </p:sp>
      <p:sp>
        <p:nvSpPr>
          <p:cNvPr id="5" name="Espace réservé du pied de page 4">
            <a:extLst>
              <a:ext uri="{FF2B5EF4-FFF2-40B4-BE49-F238E27FC236}">
                <a16:creationId xmlns:a16="http://schemas.microsoft.com/office/drawing/2014/main" id="{A8BE1CF9-8E8B-495C-8D01-F17755E8544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938834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100</a:t>
            </a:fld>
            <a:endParaRPr lang="fr-FR"/>
          </a:p>
        </p:txBody>
      </p:sp>
      <p:sp>
        <p:nvSpPr>
          <p:cNvPr id="5" name="Espace réservé du pied de page 4">
            <a:extLst>
              <a:ext uri="{FF2B5EF4-FFF2-40B4-BE49-F238E27FC236}">
                <a16:creationId xmlns:a16="http://schemas.microsoft.com/office/drawing/2014/main" id="{D72E4811-B70F-4574-80A2-A1D086C7874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868495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101</a:t>
            </a:fld>
            <a:endParaRPr lang="fr-FR"/>
          </a:p>
        </p:txBody>
      </p:sp>
      <p:sp>
        <p:nvSpPr>
          <p:cNvPr id="5" name="Espace réservé du pied de page 4">
            <a:extLst>
              <a:ext uri="{FF2B5EF4-FFF2-40B4-BE49-F238E27FC236}">
                <a16:creationId xmlns:a16="http://schemas.microsoft.com/office/drawing/2014/main" id="{94EF569C-F589-44E5-ADD0-CFE9E886CE1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2324232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102</a:t>
            </a:fld>
            <a:endParaRPr lang="fr-FR"/>
          </a:p>
        </p:txBody>
      </p:sp>
      <p:sp>
        <p:nvSpPr>
          <p:cNvPr id="5" name="Espace réservé du pied de page 4">
            <a:extLst>
              <a:ext uri="{FF2B5EF4-FFF2-40B4-BE49-F238E27FC236}">
                <a16:creationId xmlns:a16="http://schemas.microsoft.com/office/drawing/2014/main" id="{9982500E-EFC0-4D20-A02F-6DF0949436F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577623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103</a:t>
            </a:fld>
            <a:endParaRPr lang="fr-FR"/>
          </a:p>
        </p:txBody>
      </p:sp>
      <p:sp>
        <p:nvSpPr>
          <p:cNvPr id="5" name="Espace réservé du pied de page 4">
            <a:extLst>
              <a:ext uri="{FF2B5EF4-FFF2-40B4-BE49-F238E27FC236}">
                <a16:creationId xmlns:a16="http://schemas.microsoft.com/office/drawing/2014/main" id="{8E26E135-5151-4B79-9E12-9DAA32943B2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7396601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104</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945767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105</a:t>
            </a:fld>
            <a:endParaRPr lang="fr-FR"/>
          </a:p>
        </p:txBody>
      </p:sp>
      <p:sp>
        <p:nvSpPr>
          <p:cNvPr id="5" name="Espace réservé du pied de page 4">
            <a:extLst>
              <a:ext uri="{FF2B5EF4-FFF2-40B4-BE49-F238E27FC236}">
                <a16:creationId xmlns:a16="http://schemas.microsoft.com/office/drawing/2014/main" id="{AED275D7-6719-4660-820A-C0E9C019932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0403121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106</a:t>
            </a:fld>
            <a:endParaRPr lang="fr-FR"/>
          </a:p>
        </p:txBody>
      </p:sp>
      <p:sp>
        <p:nvSpPr>
          <p:cNvPr id="5" name="Espace réservé du pied de page 4">
            <a:extLst>
              <a:ext uri="{FF2B5EF4-FFF2-40B4-BE49-F238E27FC236}">
                <a16:creationId xmlns:a16="http://schemas.microsoft.com/office/drawing/2014/main" id="{F8E61FFB-374B-46DD-88D3-86D4664236E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374214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107</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64441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pPr rtl="0"/>
            <a:fld id="{AF2B3922-57CE-4892-A622-50C62E7FCAE5}"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83851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329E6B65-D119-4F4D-AD39-DD71C3C70311}"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07705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561C6979-BF69-4D97-8467-A29EAEFBB8F6}"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6368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D161DAC-E2B9-4BAD-95D5-326007DE1551}" type="datetime1">
              <a:rPr lang="fr-FR" noProof="0" smtClean="0"/>
              <a:t>26/04/2024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611822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89351724-A3AF-4DAB-B64A-56F90CC797C3}" type="datetime1">
              <a:rPr lang="fr-FR" noProof="0" smtClean="0"/>
              <a:t>26/04/2024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6534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9D2CE29-DEDC-42EA-A666-773F06BB2A47}" type="datetime1">
              <a:rPr lang="fr-FR" noProof="0" smtClean="0"/>
              <a:t>26/04/2024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9870846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33230DD1-4C55-4913-809F-1540E64A02A7}"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5252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46856B32-4D41-4B6E-9AB2-416A0D8DB009}"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71637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pPr rtl="0"/>
            <a:fld id="{64AABA17-2829-4D98-B123-2B3989C9D26D}"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356826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F32E4177-2064-484D-B513-DB1B13E0A075}" type="datetime1">
              <a:rPr lang="fr-FR" noProof="0" smtClean="0"/>
              <a:t>26/04/2024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60931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pPr rtl="0"/>
            <a:fld id="{20CA096C-2E4A-496D-A0D6-AF2224A901F2}" type="datetime1">
              <a:rPr lang="fr-FR" noProof="0" smtClean="0"/>
              <a:t>26/04/2024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5924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rtl="0"/>
            <a:fld id="{CAA0EB4E-52FE-4198-8D81-BD08FA4F66E6}" type="datetime1">
              <a:rPr lang="fr-FR" noProof="0" smtClean="0"/>
              <a:t>26/04/2024</a:t>
            </a:fld>
            <a:endParaRPr lang="fr-FR" noProof="0"/>
          </a:p>
        </p:txBody>
      </p:sp>
      <p:sp>
        <p:nvSpPr>
          <p:cNvPr id="8" name="Footer Placeholder 7"/>
          <p:cNvSpPr>
            <a:spLocks noGrp="1"/>
          </p:cNvSpPr>
          <p:nvPr>
            <p:ph type="ftr" sz="quarter" idx="11"/>
          </p:nvPr>
        </p:nvSpPr>
        <p:spPr/>
        <p:txBody>
          <a:bodyPr/>
          <a:lstStyle/>
          <a:p>
            <a:pPr rtl="0"/>
            <a:endParaRPr lang="fr-FR" noProof="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1465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rtl="0"/>
            <a:fld id="{F476C0A0-25A4-40E4-BC95-AF39C35CAF61}" type="datetime1">
              <a:rPr lang="fr-FR" noProof="0" smtClean="0"/>
              <a:t>26/04/2024</a:t>
            </a:fld>
            <a:endParaRPr lang="fr-FR" noProof="0"/>
          </a:p>
        </p:txBody>
      </p:sp>
      <p:sp>
        <p:nvSpPr>
          <p:cNvPr id="4" name="Footer Placeholder 3"/>
          <p:cNvSpPr>
            <a:spLocks noGrp="1"/>
          </p:cNvSpPr>
          <p:nvPr>
            <p:ph type="ftr" sz="quarter" idx="11"/>
          </p:nvPr>
        </p:nvSpPr>
        <p:spPr/>
        <p:txBody>
          <a:bodyPr/>
          <a:lstStyle/>
          <a:p>
            <a:pPr rtl="0"/>
            <a:endParaRPr lang="fr-FR" noProof="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355157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1C399EAC-66CB-4B81-A378-B2CA21AA0A37}" type="datetime1">
              <a:rPr lang="fr-FR" noProof="0" smtClean="0"/>
              <a:t>26/04/2024</a:t>
            </a:fld>
            <a:endParaRPr lang="fr-FR" noProof="0"/>
          </a:p>
        </p:txBody>
      </p:sp>
      <p:sp>
        <p:nvSpPr>
          <p:cNvPr id="3" name="Footer Placeholder 2"/>
          <p:cNvSpPr>
            <a:spLocks noGrp="1"/>
          </p:cNvSpPr>
          <p:nvPr>
            <p:ph type="ftr" sz="quarter" idx="11"/>
          </p:nvPr>
        </p:nvSpPr>
        <p:spPr/>
        <p:txBody>
          <a:bodyPr/>
          <a:lstStyle/>
          <a:p>
            <a:pPr rtl="0"/>
            <a:endParaRPr lang="fr-FR" noProof="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85849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C2A3B9FE-CCEF-47BB-A814-A69BA31BCFC4}" type="datetime1">
              <a:rPr lang="fr-FR" noProof="0" smtClean="0"/>
              <a:t>26/04/2024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27076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86EDB642-E30B-4547-9E1A-E1C40C5855E3}" type="datetime1">
              <a:rPr lang="fr-FR" noProof="0" smtClean="0"/>
              <a:t>26/04/2024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43168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B205A240-C125-4397-A849-744E90962E28}" type="datetime1">
              <a:rPr lang="fr-FR" noProof="0" smtClean="0"/>
              <a:t>26/04/2024</a:t>
            </a:fld>
            <a:endParaRPr lang="fr-FR" noProof="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fr-FR" noProof="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116311444"/>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svg"/><Relationship Id="rId3" Type="http://schemas.openxmlformats.org/officeDocument/2006/relationships/image" Target="../media/image94.png"/><Relationship Id="rId7" Type="http://schemas.openxmlformats.org/officeDocument/2006/relationships/image" Target="../media/image98.svg"/><Relationship Id="rId12" Type="http://schemas.openxmlformats.org/officeDocument/2006/relationships/image" Target="../media/image103.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image" Target="../media/image102.svg"/><Relationship Id="rId5" Type="http://schemas.openxmlformats.org/officeDocument/2006/relationships/image" Target="../media/image96.svg"/><Relationship Id="rId15" Type="http://schemas.openxmlformats.org/officeDocument/2006/relationships/image" Target="../media/image106.sv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svg"/><Relationship Id="rId14" Type="http://schemas.openxmlformats.org/officeDocument/2006/relationships/image" Target="../media/image105.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1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14.xml.rels><?xml version="1.0" encoding="UTF-8" standalone="yes"?>
<Relationships xmlns="http://schemas.openxmlformats.org/package/2006/relationships"><Relationship Id="rId3" Type="http://schemas.openxmlformats.org/officeDocument/2006/relationships/image" Target="../media/image116.jpg"/><Relationship Id="rId7" Type="http://schemas.openxmlformats.org/officeDocument/2006/relationships/image" Target="../media/image120.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jpg"/></Relationships>
</file>

<file path=ppt/slides/_rels/slide11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24.png"/><Relationship Id="rId4" Type="http://schemas.openxmlformats.org/officeDocument/2006/relationships/image" Target="../media/image123.png"/></Relationships>
</file>

<file path=ppt/slides/_rels/slide11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1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17.jpg"/></Relationships>
</file>

<file path=ppt/slides/_rels/slide12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12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37.JPG"/></Relationships>
</file>

<file path=ppt/slides/_rels/slide12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12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12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46.png"/></Relationships>
</file>

<file path=ppt/slides/_rels/slide12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54.png"/></Relationships>
</file>

<file path=ppt/slides/_rels/slide136.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hyperlink" Target="https://www.powerbi.com/" TargetMode="External"/></Relationships>
</file>

<file path=ppt/slides/_rels/slide14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5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72.png"/></Relationships>
</file>

<file path=ppt/slides/_rels/slide15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158.xml.rels><?xml version="1.0" encoding="UTF-8" standalone="yes"?>
<Relationships xmlns="http://schemas.openxmlformats.org/package/2006/relationships"><Relationship Id="rId3" Type="http://schemas.openxmlformats.org/officeDocument/2006/relationships/hyperlink" Target="https://docs.microsoft.com/fr-fr/power-bi/mobile-apps-view-dashboard" TargetMode="External"/><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176.png"/></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hyperlink" Target="https://dax.guide/functions/aggregation/" TargetMode="External"/><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hyperlink" Target="https://docs.microsoft.com/fr-fr/powerquery-m/power-query-m-function-reference" TargetMode="External"/></Relationships>
</file>

<file path=ppt/slides/_rels/slide164.xml.rels><?xml version="1.0" encoding="UTF-8" standalone="yes"?>
<Relationships xmlns="http://schemas.openxmlformats.org/package/2006/relationships"><Relationship Id="rId8" Type="http://schemas.openxmlformats.org/officeDocument/2006/relationships/hyperlink" Target="https://docs.microsoft.com/fr-fr/power-bi/sample-datasets#get-and-open-a-sample-content-pack-in-power-bi-service" TargetMode="External"/><Relationship Id="rId3" Type="http://schemas.openxmlformats.org/officeDocument/2006/relationships/hyperlink" Target="https://docs.microsoft.com/fr-fr/power-bi/power-bi-visualization-slicers" TargetMode="External"/><Relationship Id="rId7"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55.xml"/><Relationship Id="rId1" Type="http://schemas.openxmlformats.org/officeDocument/2006/relationships/slideLayout" Target="../slideLayouts/slideLayout2.xml"/><Relationship Id="rId6" Type="http://schemas.openxmlformats.org/officeDocument/2006/relationships/hyperlink" Target="http://www.lecfomasque.com/power-bi-et-power-query-limportance-des-parametres-regionaux/" TargetMode="External"/><Relationship Id="rId5" Type="http://schemas.openxmlformats.org/officeDocument/2006/relationships/hyperlink" Target="https://docs.microsoft.com/fr-fr/power-bi/desktop-getting-started" TargetMode="External"/><Relationship Id="rId4" Type="http://schemas.openxmlformats.org/officeDocument/2006/relationships/hyperlink" Target="https://docs.microsoft.com/fr-fr/power-bi/power-bi-visualization-kpi"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powerbi.microsoft.com/fr-fr/desktop/"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berenguer-formation-conseil.fr/power-bi/"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laure@berenguer.onmicrosoft.com"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106.xml"/><Relationship Id="rId3" Type="http://schemas.openxmlformats.org/officeDocument/2006/relationships/slide" Target="slide7.xml"/><Relationship Id="rId7" Type="http://schemas.openxmlformats.org/officeDocument/2006/relationships/slide" Target="slide8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slide" Target="slide35.xml"/><Relationship Id="rId4" Type="http://schemas.openxmlformats.org/officeDocument/2006/relationships/slide" Target="slide20.xml"/><Relationship Id="rId9" Type="http://schemas.openxmlformats.org/officeDocument/2006/relationships/slide" Target="slide141.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7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8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https://docs.microsoft.com/en-us/dax/statistical-functions-da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hyperlink" Target="https://msdn.microsoft.com/fr-fr/library/gg413422.aspx"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431271" y="644236"/>
            <a:ext cx="8915399" cy="3977640"/>
          </a:xfrm>
        </p:spPr>
        <p:txBody>
          <a:bodyPr rtlCol="0"/>
          <a:lstStyle/>
          <a:p>
            <a:pPr rtl="0"/>
            <a:r>
              <a:rPr lang="fr-FR" dirty="0"/>
              <a:t>Power BI</a:t>
            </a:r>
          </a:p>
        </p:txBody>
      </p:sp>
      <p:sp>
        <p:nvSpPr>
          <p:cNvPr id="3" name="Sous-titre 2"/>
          <p:cNvSpPr>
            <a:spLocks noGrp="1"/>
          </p:cNvSpPr>
          <p:nvPr>
            <p:ph type="subTitle" idx="1"/>
          </p:nvPr>
        </p:nvSpPr>
        <p:spPr>
          <a:xfrm>
            <a:off x="2589212" y="5115629"/>
            <a:ext cx="8915399" cy="1126283"/>
          </a:xfrm>
        </p:spPr>
        <p:txBody>
          <a:bodyPr rtlCol="0"/>
          <a:lstStyle/>
          <a:p>
            <a:pPr rtl="0"/>
            <a:r>
              <a:rPr lang="fr-FR" dirty="0"/>
              <a:t>Formatrice : BERENGUER Laure</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7445" y="150483"/>
            <a:ext cx="3380824" cy="3380824"/>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524" y="3749295"/>
            <a:ext cx="5407814" cy="2749446"/>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a:t>
            </a:fld>
            <a:endParaRPr lang="fr-FR" noProof="0"/>
          </a:p>
        </p:txBody>
      </p:sp>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tables et les champs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10</a:t>
            </a:fld>
            <a:endParaRPr lang="fr-FR"/>
          </a:p>
        </p:txBody>
      </p:sp>
      <p:sp>
        <p:nvSpPr>
          <p:cNvPr id="5" name="Espace réservé du contenu 2"/>
          <p:cNvSpPr>
            <a:spLocks noGrp="1"/>
          </p:cNvSpPr>
          <p:nvPr>
            <p:ph idx="1"/>
          </p:nvPr>
        </p:nvSpPr>
        <p:spPr>
          <a:xfrm>
            <a:off x="2433484" y="2040021"/>
            <a:ext cx="9003890" cy="2937560"/>
          </a:xfrm>
        </p:spPr>
        <p:txBody>
          <a:bodyPr rtlCol="0">
            <a:normAutofit lnSpcReduction="10000"/>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table</a:t>
            </a:r>
            <a:r>
              <a:rPr lang="fr-FR" sz="2000" dirty="0">
                <a:solidFill>
                  <a:schemeClr val="tx2"/>
                </a:solidFill>
              </a:rPr>
              <a:t> correspondant à une </a:t>
            </a:r>
            <a:r>
              <a:rPr lang="fr-FR" sz="2000" b="1" dirty="0">
                <a:solidFill>
                  <a:schemeClr val="tx2"/>
                </a:solidFill>
              </a:rPr>
              <a:t>entité particulière </a:t>
            </a:r>
            <a:r>
              <a:rPr lang="fr-FR" sz="2000" dirty="0">
                <a:solidFill>
                  <a:schemeClr val="tx2"/>
                </a:solidFill>
              </a:rPr>
              <a:t>: client, produit, commande, employé, etc.</a:t>
            </a:r>
          </a:p>
          <a:p>
            <a:pPr algn="just">
              <a:buFont typeface="Wingdings" panose="05000000000000000000" pitchFamily="2" charset="2"/>
              <a:buChar char="v"/>
              <a:defRPr/>
            </a:pPr>
            <a:r>
              <a:rPr lang="fr-FR" sz="2000" dirty="0">
                <a:solidFill>
                  <a:schemeClr val="tx2"/>
                </a:solidFill>
              </a:rPr>
              <a:t>Chaque </a:t>
            </a:r>
            <a:r>
              <a:rPr lang="fr-FR" sz="2000" b="1" dirty="0">
                <a:solidFill>
                  <a:schemeClr val="tx2"/>
                </a:solidFill>
              </a:rPr>
              <a:t>enregistrement/ligne d’une table </a:t>
            </a:r>
            <a:r>
              <a:rPr lang="fr-FR" sz="2000" dirty="0">
                <a:solidFill>
                  <a:schemeClr val="tx2"/>
                </a:solidFill>
              </a:rPr>
              <a:t>correspondant à un </a:t>
            </a:r>
            <a:r>
              <a:rPr lang="fr-FR" sz="2000" b="1" dirty="0">
                <a:solidFill>
                  <a:schemeClr val="tx2"/>
                </a:solidFill>
              </a:rPr>
              <a:t>individu statistique différent.</a:t>
            </a: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Chaque ligne/enregistrement contient un </a:t>
            </a:r>
            <a:r>
              <a:rPr lang="fr-FR" sz="2000" b="1" dirty="0">
                <a:solidFill>
                  <a:schemeClr val="tx2"/>
                </a:solidFill>
              </a:rPr>
              <a:t>identifiant</a:t>
            </a:r>
            <a:r>
              <a:rPr lang="fr-FR" sz="2000" dirty="0">
                <a:solidFill>
                  <a:schemeClr val="tx2"/>
                </a:solidFill>
              </a:rPr>
              <a:t> – souvent la première colonne/champ de la table – puis </a:t>
            </a:r>
            <a:r>
              <a:rPr lang="fr-FR" sz="2000" b="1" dirty="0">
                <a:solidFill>
                  <a:schemeClr val="tx2"/>
                </a:solidFill>
              </a:rPr>
              <a:t>d’autres colonnes </a:t>
            </a:r>
            <a:r>
              <a:rPr lang="fr-FR" sz="2000" dirty="0">
                <a:solidFill>
                  <a:schemeClr val="tx2"/>
                </a:solidFill>
              </a:rPr>
              <a:t>qui apportent des informations relatives à l’individu/enregistrement en question.</a:t>
            </a:r>
            <a:br>
              <a:rPr lang="fr-FR" sz="2400" dirty="0">
                <a:solidFill>
                  <a:schemeClr val="tx2"/>
                </a:solidFill>
              </a:rPr>
            </a:br>
            <a:endParaRPr lang="fr-FR" sz="2400" dirty="0">
              <a:solidFill>
                <a:schemeClr val="tx2"/>
              </a:solidFill>
            </a:endParaRPr>
          </a:p>
        </p:txBody>
      </p:sp>
      <p:pic>
        <p:nvPicPr>
          <p:cNvPr id="7" name="Image 6">
            <a:extLst>
              <a:ext uri="{FF2B5EF4-FFF2-40B4-BE49-F238E27FC236}">
                <a16:creationId xmlns:a16="http://schemas.microsoft.com/office/drawing/2014/main" id="{6CE6B44A-F333-9DAE-6B2F-37139E6B74A8}"/>
              </a:ext>
            </a:extLst>
          </p:cNvPr>
          <p:cNvPicPr>
            <a:picLocks noChangeAspect="1"/>
          </p:cNvPicPr>
          <p:nvPr/>
        </p:nvPicPr>
        <p:blipFill>
          <a:blip r:embed="rId3"/>
          <a:stretch>
            <a:fillRect/>
          </a:stretch>
        </p:blipFill>
        <p:spPr>
          <a:xfrm>
            <a:off x="4958830" y="4751612"/>
            <a:ext cx="3777270" cy="1076698"/>
          </a:xfrm>
          <a:prstGeom prst="rect">
            <a:avLst/>
          </a:prstGeom>
        </p:spPr>
      </p:pic>
    </p:spTree>
    <p:extLst>
      <p:ext uri="{BB962C8B-B14F-4D97-AF65-F5344CB8AC3E}">
        <p14:creationId xmlns:p14="http://schemas.microsoft.com/office/powerpoint/2010/main" val="387546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Exemple de fonctions (2/2)</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100</a:t>
            </a:fld>
            <a:endParaRPr lang="fr-FR" noProof="0"/>
          </a:p>
        </p:txBody>
      </p:sp>
      <p:sp>
        <p:nvSpPr>
          <p:cNvPr id="5" name="Espace réservé du contenu 2"/>
          <p:cNvSpPr>
            <a:spLocks noGrp="1"/>
          </p:cNvSpPr>
          <p:nvPr>
            <p:ph idx="1"/>
          </p:nvPr>
        </p:nvSpPr>
        <p:spPr>
          <a:xfrm>
            <a:off x="2035576" y="2078357"/>
            <a:ext cx="9646488" cy="4156980"/>
          </a:xfrm>
        </p:spPr>
        <p:txBody>
          <a:bodyPr>
            <a:normAutofit lnSpcReduction="10000"/>
          </a:bodyPr>
          <a:lstStyle/>
          <a:p>
            <a:pPr algn="just">
              <a:buFont typeface="Wingdings" panose="05000000000000000000" pitchFamily="2" charset="2"/>
              <a:buChar char="Ø"/>
            </a:pPr>
            <a:r>
              <a:rPr lang="fr-FR" b="1" dirty="0"/>
              <a:t>Ratio général / Année précédente (Mesure 3)</a:t>
            </a:r>
          </a:p>
          <a:p>
            <a:pPr marL="0" indent="0" algn="just">
              <a:buNone/>
            </a:pPr>
            <a:r>
              <a:rPr lang="fr-FR" dirty="0"/>
              <a:t>= </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-1, YEAR))/ SUM(</a:t>
            </a:r>
            <a:r>
              <a:rPr lang="fr-FR" dirty="0" err="1"/>
              <a:t>FactSales</a:t>
            </a:r>
            <a:r>
              <a:rPr lang="fr-FR" dirty="0"/>
              <a:t>[</a:t>
            </a:r>
            <a:r>
              <a:rPr lang="fr-FR" dirty="0" err="1"/>
              <a:t>SalesAmount</a:t>
            </a:r>
            <a:r>
              <a:rPr lang="fr-FR" dirty="0"/>
              <a:t>])   </a:t>
            </a:r>
          </a:p>
          <a:p>
            <a:pPr marL="0" indent="0" algn="just">
              <a:buNone/>
            </a:pPr>
            <a:r>
              <a:rPr lang="fr-FR" dirty="0"/>
              <a:t> </a:t>
            </a:r>
            <a:r>
              <a:rPr lang="fr-FR" b="1" dirty="0"/>
              <a:t>OU</a:t>
            </a:r>
            <a:endParaRPr lang="fr-FR" dirty="0"/>
          </a:p>
          <a:p>
            <a:pPr marL="0" indent="0" algn="just">
              <a:buNone/>
            </a:pPr>
            <a:r>
              <a:rPr lang="fr-FR" dirty="0"/>
              <a:t>=[</a:t>
            </a:r>
            <a:r>
              <a:rPr lang="fr-FR" dirty="0" err="1"/>
              <a:t>Measure</a:t>
            </a:r>
            <a:r>
              <a:rPr lang="fr-FR" dirty="0"/>
              <a:t> 2]/ [</a:t>
            </a:r>
            <a:r>
              <a:rPr lang="fr-FR" dirty="0" err="1"/>
              <a:t>Measure</a:t>
            </a:r>
            <a:r>
              <a:rPr lang="fr-FR" dirty="0"/>
              <a:t> 1]</a:t>
            </a:r>
          </a:p>
          <a:p>
            <a:pPr marL="0" indent="0" algn="just">
              <a:buNone/>
            </a:pPr>
            <a:endParaRPr lang="fr-FR" dirty="0"/>
          </a:p>
          <a:p>
            <a:pPr algn="just">
              <a:buFont typeface="Wingdings" panose="05000000000000000000" pitchFamily="2" charset="2"/>
              <a:buChar char="Ø"/>
            </a:pPr>
            <a:r>
              <a:rPr lang="fr-FR" b="1" dirty="0"/>
              <a:t>Même mesure mais avec une précaution (IF et BLANK – NON NULL)</a:t>
            </a:r>
          </a:p>
          <a:p>
            <a:pPr marL="0" indent="0" algn="just">
              <a:buNone/>
            </a:pPr>
            <a:r>
              <a:rPr lang="fr-FR" dirty="0"/>
              <a:t>=IF(</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 -1, YEAR)), </a:t>
            </a:r>
            <a:r>
              <a:rPr lang="fr-FR" i="1" dirty="0">
                <a:solidFill>
                  <a:schemeClr val="bg1">
                    <a:lumMod val="65000"/>
                  </a:schemeClr>
                </a:solidFill>
              </a:rPr>
              <a:t>(si je peux calculer une somme sur l’année n-1 ALORS)</a:t>
            </a:r>
          </a:p>
          <a:p>
            <a:pPr marL="0" indent="0" algn="just">
              <a:buNone/>
            </a:pPr>
            <a:r>
              <a:rPr lang="fr-FR" dirty="0"/>
              <a:t>SUM(</a:t>
            </a:r>
            <a:r>
              <a:rPr lang="fr-FR" dirty="0" err="1"/>
              <a:t>FactSales</a:t>
            </a:r>
            <a:r>
              <a:rPr lang="fr-FR" dirty="0"/>
              <a:t>[</a:t>
            </a:r>
            <a:r>
              <a:rPr lang="fr-FR" dirty="0" err="1"/>
              <a:t>SalesAmount</a:t>
            </a:r>
            <a:r>
              <a:rPr lang="fr-FR" dirty="0"/>
              <a:t>]) / </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 -1, YEAR)),</a:t>
            </a:r>
          </a:p>
          <a:p>
            <a:pPr marL="0" indent="0" algn="just">
              <a:buNone/>
            </a:pPr>
            <a:r>
              <a:rPr lang="fr-FR" dirty="0"/>
              <a:t>	BLANK()) </a:t>
            </a:r>
            <a:r>
              <a:rPr lang="fr-FR" i="1" dirty="0">
                <a:solidFill>
                  <a:schemeClr val="bg1">
                    <a:lumMod val="65000"/>
                  </a:schemeClr>
                </a:solidFill>
              </a:rPr>
              <a:t>(alors je fais ma division, sinon </a:t>
            </a:r>
            <a:r>
              <a:rPr lang="fr-FR" i="1" dirty="0" err="1">
                <a:solidFill>
                  <a:schemeClr val="bg1">
                    <a:lumMod val="65000"/>
                  </a:schemeClr>
                </a:solidFill>
              </a:rPr>
              <a:t>Null</a:t>
            </a:r>
            <a:r>
              <a:rPr lang="fr-FR" i="1" dirty="0">
                <a:solidFill>
                  <a:schemeClr val="bg1">
                    <a:lumMod val="65000"/>
                  </a:schemeClr>
                </a:solidFill>
              </a:rPr>
              <a:t> – rien)</a:t>
            </a:r>
            <a:endParaRPr lang="fr-FR" dirty="0"/>
          </a:p>
        </p:txBody>
      </p:sp>
    </p:spTree>
    <p:extLst>
      <p:ext uri="{BB962C8B-B14F-4D97-AF65-F5344CB8AC3E}">
        <p14:creationId xmlns:p14="http://schemas.microsoft.com/office/powerpoint/2010/main" val="318111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Exemple de fonctions (1/3)</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101</a:t>
            </a:fld>
            <a:endParaRPr lang="fr-FR" noProof="0"/>
          </a:p>
        </p:txBody>
      </p:sp>
      <p:sp>
        <p:nvSpPr>
          <p:cNvPr id="6" name="Espace réservé du contenu 2"/>
          <p:cNvSpPr>
            <a:spLocks noGrp="1"/>
          </p:cNvSpPr>
          <p:nvPr>
            <p:ph idx="1"/>
          </p:nvPr>
        </p:nvSpPr>
        <p:spPr>
          <a:xfrm>
            <a:off x="2035576" y="1870166"/>
            <a:ext cx="9192675" cy="2368435"/>
          </a:xfrm>
        </p:spPr>
        <p:txBody>
          <a:bodyPr>
            <a:normAutofit/>
          </a:bodyPr>
          <a:lstStyle/>
          <a:p>
            <a:pPr>
              <a:buFont typeface="Wingdings" panose="05000000000000000000" pitchFamily="2" charset="2"/>
              <a:buChar char="Ø"/>
            </a:pPr>
            <a:r>
              <a:rPr lang="fr-FR" b="1" dirty="0"/>
              <a:t>FIRSTDATE</a:t>
            </a:r>
          </a:p>
          <a:p>
            <a:pPr marL="0" indent="0">
              <a:buNone/>
            </a:pPr>
            <a:r>
              <a:rPr lang="fr-FR" dirty="0"/>
              <a:t>=CALCULATE(SUM('</a:t>
            </a:r>
            <a:r>
              <a:rPr lang="fr-FR" dirty="0" err="1"/>
              <a:t>Order</a:t>
            </a:r>
            <a:r>
              <a:rPr lang="fr-FR" dirty="0"/>
              <a:t> </a:t>
            </a:r>
            <a:r>
              <a:rPr lang="fr-FR" dirty="0" err="1"/>
              <a:t>Details</a:t>
            </a:r>
            <a:r>
              <a:rPr lang="fr-FR" dirty="0"/>
              <a:t>'[Sales </a:t>
            </a:r>
            <a:r>
              <a:rPr lang="fr-FR" dirty="0" err="1"/>
              <a:t>Amount</a:t>
            </a:r>
            <a:r>
              <a:rPr lang="fr-FR" dirty="0"/>
              <a:t>]), FIRSTDATE(</a:t>
            </a:r>
            <a:r>
              <a:rPr lang="fr-FR" dirty="0" err="1"/>
              <a:t>Orders</a:t>
            </a:r>
            <a:r>
              <a:rPr lang="fr-FR" dirty="0"/>
              <a:t>[</a:t>
            </a:r>
            <a:r>
              <a:rPr lang="fr-FR" dirty="0" err="1"/>
              <a:t>OrderDate</a:t>
            </a:r>
            <a:r>
              <a:rPr lang="fr-FR" dirty="0"/>
              <a:t>]))</a:t>
            </a:r>
          </a:p>
          <a:p>
            <a:pPr marL="0" indent="0">
              <a:buNone/>
            </a:pPr>
            <a:endParaRPr lang="fr-FR" dirty="0"/>
          </a:p>
          <a:p>
            <a:pPr>
              <a:buFont typeface="Wingdings" panose="05000000000000000000" pitchFamily="2" charset="2"/>
              <a:buChar char="Ø"/>
            </a:pPr>
            <a:r>
              <a:rPr lang="fr-FR" b="1" dirty="0"/>
              <a:t>LASTNONBLANK (la 1</a:t>
            </a:r>
            <a:r>
              <a:rPr lang="fr-FR" b="1" baseline="30000" dirty="0"/>
              <a:t>ère</a:t>
            </a:r>
            <a:r>
              <a:rPr lang="fr-FR" b="1" dirty="0"/>
              <a:t> valeur non </a:t>
            </a:r>
            <a:r>
              <a:rPr lang="fr-FR" b="1" dirty="0" err="1"/>
              <a:t>null</a:t>
            </a:r>
            <a:r>
              <a:rPr lang="fr-FR" b="1" dirty="0"/>
              <a:t>)</a:t>
            </a:r>
          </a:p>
          <a:p>
            <a:pPr marL="0" indent="0">
              <a:buNone/>
            </a:pPr>
            <a:r>
              <a:rPr lang="fr-FR" dirty="0"/>
              <a:t>=CALCULATE(SUM('</a:t>
            </a:r>
            <a:r>
              <a:rPr lang="fr-FR" dirty="0" err="1"/>
              <a:t>Order</a:t>
            </a:r>
            <a:r>
              <a:rPr lang="fr-FR" dirty="0"/>
              <a:t> </a:t>
            </a:r>
            <a:r>
              <a:rPr lang="fr-FR" dirty="0" err="1"/>
              <a:t>Details</a:t>
            </a:r>
            <a:r>
              <a:rPr lang="fr-FR" dirty="0"/>
              <a:t>'[Sales </a:t>
            </a:r>
            <a:r>
              <a:rPr lang="fr-FR" dirty="0" err="1"/>
              <a:t>Amount</a:t>
            </a:r>
            <a:r>
              <a:rPr lang="fr-FR" dirty="0"/>
              <a:t>]), LASTNONBLANK(</a:t>
            </a:r>
            <a:r>
              <a:rPr lang="fr-FR" dirty="0" err="1"/>
              <a:t>Orders</a:t>
            </a:r>
            <a:r>
              <a:rPr lang="fr-FR" dirty="0"/>
              <a:t>[</a:t>
            </a:r>
            <a:r>
              <a:rPr lang="fr-FR" dirty="0" err="1"/>
              <a:t>OrderDate</a:t>
            </a:r>
            <a:r>
              <a:rPr lang="fr-FR" dirty="0"/>
              <a:t>],SUM('</a:t>
            </a:r>
            <a:r>
              <a:rPr lang="fr-FR" dirty="0" err="1"/>
              <a:t>Order</a:t>
            </a:r>
            <a:r>
              <a:rPr lang="fr-FR" dirty="0"/>
              <a:t> </a:t>
            </a:r>
            <a:r>
              <a:rPr lang="fr-FR" dirty="0" err="1"/>
              <a:t>Details</a:t>
            </a:r>
            <a:r>
              <a:rPr lang="fr-FR" dirty="0"/>
              <a:t>'[Sales </a:t>
            </a:r>
            <a:r>
              <a:rPr lang="fr-FR" dirty="0" err="1"/>
              <a:t>Amount</a:t>
            </a:r>
            <a:r>
              <a:rPr lang="fr-FR" dirty="0"/>
              <a:t>])))</a:t>
            </a:r>
          </a:p>
        </p:txBody>
      </p:sp>
      <p:pic>
        <p:nvPicPr>
          <p:cNvPr id="7" name="Image 6" descr="C:\Users\Laure\Pictures\Screenpresso\First Date.png"/>
          <p:cNvPicPr/>
          <p:nvPr/>
        </p:nvPicPr>
        <p:blipFill>
          <a:blip r:embed="rId3">
            <a:extLst>
              <a:ext uri="{28A0092B-C50C-407E-A947-70E740481C1C}">
                <a14:useLocalDpi xmlns:a14="http://schemas.microsoft.com/office/drawing/2010/main" val="0"/>
              </a:ext>
            </a:extLst>
          </a:blip>
          <a:srcRect/>
          <a:stretch>
            <a:fillRect/>
          </a:stretch>
        </p:blipFill>
        <p:spPr bwMode="auto">
          <a:xfrm>
            <a:off x="4426036" y="4085182"/>
            <a:ext cx="3224142" cy="1434309"/>
          </a:xfrm>
          <a:prstGeom prst="rect">
            <a:avLst/>
          </a:prstGeom>
          <a:noFill/>
          <a:ln>
            <a:noFill/>
          </a:ln>
        </p:spPr>
      </p:pic>
    </p:spTree>
    <p:extLst>
      <p:ext uri="{BB962C8B-B14F-4D97-AF65-F5344CB8AC3E}">
        <p14:creationId xmlns:p14="http://schemas.microsoft.com/office/powerpoint/2010/main" val="1662508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Exemple de fonctions (2/3)</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102</a:t>
            </a:fld>
            <a:endParaRPr lang="fr-FR" noProof="0"/>
          </a:p>
        </p:txBody>
      </p:sp>
      <p:sp>
        <p:nvSpPr>
          <p:cNvPr id="9" name="Rectangle 8"/>
          <p:cNvSpPr/>
          <p:nvPr/>
        </p:nvSpPr>
        <p:spPr>
          <a:xfrm>
            <a:off x="2107475" y="2139557"/>
            <a:ext cx="8630194" cy="2616101"/>
          </a:xfrm>
          <a:prstGeom prst="rect">
            <a:avLst/>
          </a:prstGeom>
        </p:spPr>
        <p:txBody>
          <a:bodyPr wrap="square">
            <a:spAutoFit/>
          </a:bodyPr>
          <a:lstStyle/>
          <a:p>
            <a:pPr>
              <a:buFont typeface="Wingdings" panose="05000000000000000000" pitchFamily="2" charset="2"/>
              <a:buChar char="Ø"/>
            </a:pPr>
            <a:r>
              <a:rPr lang="fr-FR" sz="2000" b="1" dirty="0"/>
              <a:t>Exemples courants avec PP (comme </a:t>
            </a:r>
            <a:r>
              <a:rPr lang="fr-FR" sz="2000" b="1" dirty="0" err="1"/>
              <a:t>dateADD</a:t>
            </a:r>
            <a:r>
              <a:rPr lang="fr-FR" sz="2000" b="1" dirty="0"/>
              <a:t> ou </a:t>
            </a:r>
            <a:r>
              <a:rPr lang="fr-FR" sz="2000" b="1" dirty="0" err="1"/>
              <a:t>sameperiod</a:t>
            </a:r>
            <a:r>
              <a:rPr lang="fr-FR" sz="2000" b="1" dirty="0"/>
              <a:t>) :</a:t>
            </a:r>
          </a:p>
          <a:p>
            <a:r>
              <a:rPr lang="fr-FR" dirty="0"/>
              <a:t>=CALCULATE(SUM('</a:t>
            </a:r>
            <a:r>
              <a:rPr lang="fr-FR" dirty="0" err="1"/>
              <a:t>FactSales</a:t>
            </a:r>
            <a:r>
              <a:rPr lang="fr-FR" dirty="0"/>
              <a:t>'[</a:t>
            </a:r>
            <a:r>
              <a:rPr lang="fr-FR" dirty="0" err="1"/>
              <a:t>SalesAmount</a:t>
            </a:r>
            <a:r>
              <a:rPr lang="fr-FR" dirty="0"/>
              <a:t>]), PARALLELPERIOD(</a:t>
            </a:r>
            <a:r>
              <a:rPr lang="fr-FR" dirty="0" err="1"/>
              <a:t>DimDate</a:t>
            </a:r>
            <a:r>
              <a:rPr lang="fr-FR" dirty="0"/>
              <a:t>[</a:t>
            </a:r>
            <a:r>
              <a:rPr lang="fr-FR" dirty="0" err="1"/>
              <a:t>Datekey</a:t>
            </a:r>
            <a:r>
              <a:rPr lang="fr-FR" dirty="0"/>
              <a:t>],-1,MONTH))</a:t>
            </a:r>
          </a:p>
          <a:p>
            <a:endParaRPr lang="fr-FR" dirty="0"/>
          </a:p>
          <a:p>
            <a:r>
              <a:rPr lang="fr-FR" dirty="0"/>
              <a:t>=CALCULATE(SUM('</a:t>
            </a:r>
            <a:r>
              <a:rPr lang="fr-FR" dirty="0" err="1"/>
              <a:t>FactSales</a:t>
            </a:r>
            <a:r>
              <a:rPr lang="fr-FR" dirty="0"/>
              <a:t>'[</a:t>
            </a:r>
            <a:r>
              <a:rPr lang="fr-FR" dirty="0" err="1"/>
              <a:t>SalesAmount</a:t>
            </a:r>
            <a:r>
              <a:rPr lang="fr-FR" dirty="0"/>
              <a:t>]), PARALLELPERIOD(</a:t>
            </a:r>
            <a:r>
              <a:rPr lang="fr-FR" dirty="0" err="1"/>
              <a:t>DimDate</a:t>
            </a:r>
            <a:r>
              <a:rPr lang="fr-FR" dirty="0"/>
              <a:t>[</a:t>
            </a:r>
            <a:r>
              <a:rPr lang="fr-FR" dirty="0" err="1"/>
              <a:t>Datekey</a:t>
            </a:r>
            <a:r>
              <a:rPr lang="fr-FR" dirty="0"/>
              <a:t>],1,QUARTER))</a:t>
            </a:r>
          </a:p>
          <a:p>
            <a:endParaRPr lang="fr-FR" dirty="0"/>
          </a:p>
          <a:p>
            <a:r>
              <a:rPr lang="fr-FR" dirty="0"/>
              <a:t>=CALCULATE(SUM('</a:t>
            </a:r>
            <a:r>
              <a:rPr lang="fr-FR" dirty="0" err="1"/>
              <a:t>FactSales</a:t>
            </a:r>
            <a:r>
              <a:rPr lang="fr-FR" dirty="0"/>
              <a:t>'[</a:t>
            </a:r>
            <a:r>
              <a:rPr lang="fr-FR" dirty="0" err="1"/>
              <a:t>SalesAmount</a:t>
            </a:r>
            <a:r>
              <a:rPr lang="fr-FR" dirty="0"/>
              <a:t>]), PARALLELPERIOD(</a:t>
            </a:r>
            <a:r>
              <a:rPr lang="fr-FR" dirty="0" err="1"/>
              <a:t>DimDate</a:t>
            </a:r>
            <a:r>
              <a:rPr lang="fr-FR" dirty="0"/>
              <a:t>[</a:t>
            </a:r>
            <a:r>
              <a:rPr lang="fr-FR" dirty="0" err="1"/>
              <a:t>Datekey</a:t>
            </a:r>
            <a:r>
              <a:rPr lang="fr-FR" dirty="0"/>
              <a:t>],1,YEAR))</a:t>
            </a:r>
          </a:p>
        </p:txBody>
      </p:sp>
      <p:pic>
        <p:nvPicPr>
          <p:cNvPr id="10" name="Image 9" descr="C:\Users\Laure\Pictures\Screenpresso\parrallele period.png"/>
          <p:cNvPicPr/>
          <p:nvPr/>
        </p:nvPicPr>
        <p:blipFill>
          <a:blip r:embed="rId3">
            <a:extLst>
              <a:ext uri="{28A0092B-C50C-407E-A947-70E740481C1C}">
                <a14:useLocalDpi xmlns:a14="http://schemas.microsoft.com/office/drawing/2010/main" val="0"/>
              </a:ext>
            </a:extLst>
          </a:blip>
          <a:srcRect/>
          <a:stretch>
            <a:fillRect/>
          </a:stretch>
        </p:blipFill>
        <p:spPr bwMode="auto">
          <a:xfrm>
            <a:off x="7745043" y="2587906"/>
            <a:ext cx="3703955" cy="2531745"/>
          </a:xfrm>
          <a:prstGeom prst="rect">
            <a:avLst/>
          </a:prstGeom>
          <a:noFill/>
          <a:ln>
            <a:noFill/>
          </a:ln>
        </p:spPr>
      </p:pic>
    </p:spTree>
    <p:extLst>
      <p:ext uri="{BB962C8B-B14F-4D97-AF65-F5344CB8AC3E}">
        <p14:creationId xmlns:p14="http://schemas.microsoft.com/office/powerpoint/2010/main" val="2597420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Exemple de fonctions (3/3)</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103</a:t>
            </a:fld>
            <a:endParaRPr lang="fr-FR" noProof="0"/>
          </a:p>
        </p:txBody>
      </p:sp>
      <p:sp>
        <p:nvSpPr>
          <p:cNvPr id="9" name="Rectangle 8"/>
          <p:cNvSpPr/>
          <p:nvPr/>
        </p:nvSpPr>
        <p:spPr>
          <a:xfrm>
            <a:off x="1850834" y="2313729"/>
            <a:ext cx="10014332" cy="3785652"/>
          </a:xfrm>
          <a:prstGeom prst="rect">
            <a:avLst/>
          </a:prstGeom>
        </p:spPr>
        <p:txBody>
          <a:bodyPr wrap="square">
            <a:spAutoFit/>
          </a:bodyPr>
          <a:lstStyle/>
          <a:p>
            <a:r>
              <a:rPr lang="en-US" sz="2000" dirty="0" err="1"/>
              <a:t>ParallelPeriod</a:t>
            </a:r>
            <a:r>
              <a:rPr lang="en-US" sz="2000" dirty="0"/>
              <a:t>:=</a:t>
            </a:r>
            <a:r>
              <a:rPr lang="en-US" sz="2000" b="1" dirty="0"/>
              <a:t>CALCULATE</a:t>
            </a:r>
            <a:r>
              <a:rPr lang="en-US" sz="2000" dirty="0"/>
              <a:t>(SUM('</a:t>
            </a:r>
            <a:r>
              <a:rPr lang="en-US" sz="2000" dirty="0" err="1"/>
              <a:t>FactSales</a:t>
            </a:r>
            <a:r>
              <a:rPr lang="en-US" sz="2000" dirty="0"/>
              <a:t>'[</a:t>
            </a:r>
            <a:r>
              <a:rPr lang="en-US" sz="2000" dirty="0" err="1"/>
              <a:t>SalesAmount</a:t>
            </a:r>
            <a:r>
              <a:rPr lang="en-US" sz="2000" dirty="0"/>
              <a:t>]); -- [MESURE]</a:t>
            </a:r>
          </a:p>
          <a:p>
            <a:r>
              <a:rPr lang="en-US" sz="2000" dirty="0"/>
              <a:t>PARALLELPERIOD(</a:t>
            </a:r>
            <a:r>
              <a:rPr lang="en-US" sz="2000" dirty="0" err="1"/>
              <a:t>Dimdate</a:t>
            </a:r>
            <a:r>
              <a:rPr lang="en-US" sz="2000" dirty="0"/>
              <a:t>[</a:t>
            </a:r>
            <a:r>
              <a:rPr lang="en-US" sz="2000" dirty="0" err="1"/>
              <a:t>DateKey</a:t>
            </a:r>
            <a:r>
              <a:rPr lang="en-US" sz="2000" dirty="0"/>
              <a:t>];</a:t>
            </a:r>
          </a:p>
          <a:p>
            <a:r>
              <a:rPr lang="en-US" sz="2000" dirty="0"/>
              <a:t>											-1;</a:t>
            </a:r>
          </a:p>
          <a:p>
            <a:r>
              <a:rPr lang="en-US" sz="2000" dirty="0"/>
              <a:t>										YEAR))</a:t>
            </a:r>
          </a:p>
          <a:p>
            <a:endParaRPr lang="en-US" sz="2000" dirty="0"/>
          </a:p>
          <a:p>
            <a:endParaRPr lang="en-US" sz="2000" dirty="0"/>
          </a:p>
          <a:p>
            <a:r>
              <a:rPr lang="fr-FR" sz="2000" dirty="0"/>
              <a:t>SPLY:=</a:t>
            </a:r>
            <a:r>
              <a:rPr lang="fr-FR" sz="2000" b="1" dirty="0"/>
              <a:t>CALCULATE</a:t>
            </a:r>
            <a:r>
              <a:rPr lang="fr-FR" sz="2000" dirty="0"/>
              <a:t>(SUM(</a:t>
            </a:r>
            <a:r>
              <a:rPr lang="fr-FR" sz="2000" dirty="0" err="1"/>
              <a:t>FactSales</a:t>
            </a:r>
            <a:r>
              <a:rPr lang="fr-FR" sz="2000" dirty="0"/>
              <a:t>[</a:t>
            </a:r>
            <a:r>
              <a:rPr lang="fr-FR" sz="2000" dirty="0" err="1"/>
              <a:t>SalesAmount</a:t>
            </a:r>
            <a:r>
              <a:rPr lang="fr-FR" sz="2000" dirty="0"/>
              <a:t>]);</a:t>
            </a:r>
          </a:p>
          <a:p>
            <a:r>
              <a:rPr lang="fr-FR" sz="2000" dirty="0"/>
              <a:t>					SAMEPERIODLASTYEAR(</a:t>
            </a:r>
            <a:r>
              <a:rPr lang="fr-FR" sz="2000" dirty="0" err="1"/>
              <a:t>DimDate</a:t>
            </a:r>
            <a:r>
              <a:rPr lang="fr-FR" sz="2000" dirty="0"/>
              <a:t>[</a:t>
            </a:r>
            <a:r>
              <a:rPr lang="fr-FR" sz="2000" dirty="0" err="1"/>
              <a:t>Datekey</a:t>
            </a:r>
            <a:r>
              <a:rPr lang="fr-FR" sz="2000" dirty="0"/>
              <a:t>]))</a:t>
            </a:r>
          </a:p>
          <a:p>
            <a:endParaRPr lang="en-US" sz="2000" dirty="0"/>
          </a:p>
          <a:p>
            <a:endParaRPr lang="en-US" sz="2000" dirty="0"/>
          </a:p>
          <a:p>
            <a:endParaRPr lang="en-US" sz="2000" dirty="0"/>
          </a:p>
          <a:p>
            <a:endParaRPr lang="fr-FR" sz="2000" dirty="0"/>
          </a:p>
        </p:txBody>
      </p:sp>
    </p:spTree>
    <p:extLst>
      <p:ext uri="{BB962C8B-B14F-4D97-AF65-F5344CB8AC3E}">
        <p14:creationId xmlns:p14="http://schemas.microsoft.com/office/powerpoint/2010/main" val="4177033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Time Intelligence</a:t>
            </a:r>
            <a:br>
              <a:rPr lang="fr-FR" dirty="0"/>
            </a:br>
            <a:r>
              <a:rPr lang="fr-FR" dirty="0"/>
              <a:t>Précautions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104</a:t>
            </a:fld>
            <a:endParaRPr lang="fr-FR" noProof="0"/>
          </a:p>
        </p:txBody>
      </p:sp>
      <p:sp>
        <p:nvSpPr>
          <p:cNvPr id="9" name="Rectangle 8"/>
          <p:cNvSpPr/>
          <p:nvPr/>
        </p:nvSpPr>
        <p:spPr>
          <a:xfrm>
            <a:off x="2107475" y="2139557"/>
            <a:ext cx="9701348" cy="2585323"/>
          </a:xfrm>
          <a:prstGeom prst="rect">
            <a:avLst/>
          </a:prstGeom>
        </p:spPr>
        <p:txBody>
          <a:bodyPr wrap="square">
            <a:spAutoFit/>
          </a:bodyPr>
          <a:lstStyle/>
          <a:p>
            <a:r>
              <a:rPr lang="en-US" dirty="0"/>
              <a:t>= IF( ISNUMBER( Sales[Price] ), Sales[Quantity] * Sales[Price], BLANK() )</a:t>
            </a:r>
          </a:p>
          <a:p>
            <a:endParaRPr lang="en-US" dirty="0"/>
          </a:p>
          <a:p>
            <a:r>
              <a:rPr lang="en-US" dirty="0"/>
              <a:t>= IF( ISERROR( Sales[Quantity] * Sales[Price] ), BLANK(), Sales[Quantity] * Sales[Price] ) </a:t>
            </a:r>
          </a:p>
          <a:p>
            <a:endParaRPr lang="en-US" dirty="0"/>
          </a:p>
          <a:p>
            <a:r>
              <a:rPr lang="en-US" dirty="0"/>
              <a:t>Day = DAY( Calendar[Date] ) </a:t>
            </a:r>
          </a:p>
          <a:p>
            <a:r>
              <a:rPr lang="en-US" dirty="0"/>
              <a:t>Month = FORMAT( Calendar[Date], "MM - </a:t>
            </a:r>
            <a:r>
              <a:rPr lang="en-US" dirty="0" err="1"/>
              <a:t>mmmm</a:t>
            </a:r>
            <a:r>
              <a:rPr lang="en-US" dirty="0"/>
              <a:t>" ) </a:t>
            </a:r>
          </a:p>
          <a:p>
            <a:r>
              <a:rPr lang="en-US" dirty="0"/>
              <a:t>Year = YEAR( Calendar[Date] )</a:t>
            </a:r>
          </a:p>
          <a:p>
            <a:r>
              <a:rPr lang="en-US" dirty="0"/>
              <a:t>Between =CALCULATE(SUM('Order Details'[Sales Amount]); DATESBETWEEN(Orders[</a:t>
            </a:r>
            <a:r>
              <a:rPr lang="en-US" dirty="0" err="1"/>
              <a:t>OrderDate</a:t>
            </a:r>
            <a:r>
              <a:rPr lang="en-US" dirty="0"/>
              <a:t>];DATE(1997,12,1);DATE(1997,12,3)))</a:t>
            </a:r>
          </a:p>
        </p:txBody>
      </p:sp>
    </p:spTree>
    <p:extLst>
      <p:ext uri="{BB962C8B-B14F-4D97-AF65-F5344CB8AC3E}">
        <p14:creationId xmlns:p14="http://schemas.microsoft.com/office/powerpoint/2010/main" val="1317024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621250"/>
          </a:xfrm>
        </p:spPr>
        <p:txBody>
          <a:bodyPr rtlCol="0">
            <a:normAutofit fontScale="90000"/>
          </a:bodyPr>
          <a:lstStyle/>
          <a:p>
            <a:pPr rtl="0"/>
            <a:r>
              <a:rPr lang="fr-FR" dirty="0"/>
              <a:t>Exercices sur la création de colonnes calculées et de mesures et de finalisation du modèle décisionnel</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105</a:t>
            </a:fld>
            <a:endParaRPr lang="fr-FR" noProof="0"/>
          </a:p>
        </p:txBody>
      </p:sp>
      <p:sp>
        <p:nvSpPr>
          <p:cNvPr id="6" name="ZoneTexte 5">
            <a:extLst>
              <a:ext uri="{FF2B5EF4-FFF2-40B4-BE49-F238E27FC236}">
                <a16:creationId xmlns:a16="http://schemas.microsoft.com/office/drawing/2014/main" id="{6C8E6985-8E87-4476-9CC9-F15CEA1687DD}"/>
              </a:ext>
            </a:extLst>
          </p:cNvPr>
          <p:cNvSpPr txBox="1"/>
          <p:nvPr/>
        </p:nvSpPr>
        <p:spPr>
          <a:xfrm>
            <a:off x="2655887" y="2860508"/>
            <a:ext cx="7979193" cy="1246495"/>
          </a:xfrm>
          <a:prstGeom prst="rect">
            <a:avLst/>
          </a:prstGeom>
          <a:noFill/>
        </p:spPr>
        <p:txBody>
          <a:bodyPr wrap="square" rtlCol="0">
            <a:spAutoFit/>
          </a:bodyPr>
          <a:lstStyle/>
          <a:p>
            <a:r>
              <a:rPr lang="fr-FR" sz="2500" dirty="0"/>
              <a:t>Veuillez regarder les exercices : </a:t>
            </a:r>
          </a:p>
          <a:p>
            <a:r>
              <a:rPr lang="fr-FR" sz="2500" dirty="0"/>
              <a:t>Partie II. Création de colonnes calculées et de mesures avec le langage DAX</a:t>
            </a:r>
          </a:p>
        </p:txBody>
      </p:sp>
    </p:spTree>
    <p:extLst>
      <p:ext uri="{BB962C8B-B14F-4D97-AF65-F5344CB8AC3E}">
        <p14:creationId xmlns:p14="http://schemas.microsoft.com/office/powerpoint/2010/main" val="374752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Conception d’un Rapport</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106</a:t>
            </a:fld>
            <a:endParaRPr lang="fr-FR" noProof="0"/>
          </a:p>
        </p:txBody>
      </p:sp>
    </p:spTree>
    <p:extLst>
      <p:ext uri="{BB962C8B-B14F-4D97-AF65-F5344CB8AC3E}">
        <p14:creationId xmlns:p14="http://schemas.microsoft.com/office/powerpoint/2010/main" val="28497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56301" y="1450665"/>
            <a:ext cx="8717738" cy="5002672"/>
          </a:xfrm>
        </p:spPr>
        <p:txBody>
          <a:bodyPr rtlCol="0">
            <a:normAutofit/>
          </a:bodyPr>
          <a:lstStyle/>
          <a:p>
            <a:pPr algn="just">
              <a:spcAft>
                <a:spcPts val="600"/>
              </a:spcAft>
              <a:buFont typeface="Wingdings" panose="05000000000000000000" pitchFamily="2" charset="2"/>
              <a:buChar char="Ø"/>
            </a:pPr>
            <a:r>
              <a:rPr lang="fr-FR" sz="2000" b="1" dirty="0"/>
              <a:t>L’onglet rapport :</a:t>
            </a: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107</a:t>
            </a:fld>
            <a:endParaRPr lang="fr-FR" noProof="0"/>
          </a:p>
        </p:txBody>
      </p:sp>
      <p:sp>
        <p:nvSpPr>
          <p:cNvPr id="12" name="Titre 1">
            <a:extLst>
              <a:ext uri="{FF2B5EF4-FFF2-40B4-BE49-F238E27FC236}">
                <a16:creationId xmlns:a16="http://schemas.microsoft.com/office/drawing/2014/main" id="{0E02F880-6812-47D1-A412-3B95FF38DA09}"/>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pic>
        <p:nvPicPr>
          <p:cNvPr id="16" name="Image 15">
            <a:extLst>
              <a:ext uri="{FF2B5EF4-FFF2-40B4-BE49-F238E27FC236}">
                <a16:creationId xmlns:a16="http://schemas.microsoft.com/office/drawing/2014/main" id="{CA782FFF-EB1A-4D77-AD16-61C3AC8398AD}"/>
              </a:ext>
            </a:extLst>
          </p:cNvPr>
          <p:cNvPicPr>
            <a:picLocks noChangeAspect="1"/>
          </p:cNvPicPr>
          <p:nvPr/>
        </p:nvPicPr>
        <p:blipFill>
          <a:blip r:embed="rId3"/>
          <a:stretch>
            <a:fillRect/>
          </a:stretch>
        </p:blipFill>
        <p:spPr>
          <a:xfrm>
            <a:off x="2804032" y="1922803"/>
            <a:ext cx="7212663" cy="4800834"/>
          </a:xfrm>
          <a:prstGeom prst="rect">
            <a:avLst/>
          </a:prstGeom>
        </p:spPr>
      </p:pic>
      <p:pic>
        <p:nvPicPr>
          <p:cNvPr id="17" name="Graphique 16" descr="Badge 4 avec un remplissage uni">
            <a:extLst>
              <a:ext uri="{FF2B5EF4-FFF2-40B4-BE49-F238E27FC236}">
                <a16:creationId xmlns:a16="http://schemas.microsoft.com/office/drawing/2014/main" id="{7B1C3B4F-BF93-4F75-84FD-FC4AEA9A65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73256" y="4003722"/>
            <a:ext cx="508909" cy="508909"/>
          </a:xfrm>
          <a:prstGeom prst="rect">
            <a:avLst/>
          </a:prstGeom>
        </p:spPr>
      </p:pic>
      <p:pic>
        <p:nvPicPr>
          <p:cNvPr id="19" name="Graphique 18" descr="Badge 5 avec un remplissage uni">
            <a:extLst>
              <a:ext uri="{FF2B5EF4-FFF2-40B4-BE49-F238E27FC236}">
                <a16:creationId xmlns:a16="http://schemas.microsoft.com/office/drawing/2014/main" id="{4DEBD75E-ECD7-4359-9786-DEFEC5D55B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97283" y="3375937"/>
            <a:ext cx="576064" cy="576064"/>
          </a:xfrm>
          <a:prstGeom prst="rect">
            <a:avLst/>
          </a:prstGeom>
        </p:spPr>
      </p:pic>
      <p:pic>
        <p:nvPicPr>
          <p:cNvPr id="21" name="Graphique 20" descr="Badge 6 avec un remplissage uni">
            <a:extLst>
              <a:ext uri="{FF2B5EF4-FFF2-40B4-BE49-F238E27FC236}">
                <a16:creationId xmlns:a16="http://schemas.microsoft.com/office/drawing/2014/main" id="{9A23DFF4-8137-420C-A92E-E11AF350C5A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87968" y="5407335"/>
            <a:ext cx="576064" cy="576064"/>
          </a:xfrm>
          <a:prstGeom prst="rect">
            <a:avLst/>
          </a:prstGeom>
        </p:spPr>
      </p:pic>
      <p:sp>
        <p:nvSpPr>
          <p:cNvPr id="6" name="Rectangle 5">
            <a:extLst>
              <a:ext uri="{FF2B5EF4-FFF2-40B4-BE49-F238E27FC236}">
                <a16:creationId xmlns:a16="http://schemas.microsoft.com/office/drawing/2014/main" id="{0D4E7D61-015B-4C59-9983-8EE127494752}"/>
              </a:ext>
            </a:extLst>
          </p:cNvPr>
          <p:cNvSpPr/>
          <p:nvPr/>
        </p:nvSpPr>
        <p:spPr>
          <a:xfrm>
            <a:off x="2838403" y="3121390"/>
            <a:ext cx="216024" cy="22140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Graphique 12" descr="Badge avec un remplissage uni">
            <a:extLst>
              <a:ext uri="{FF2B5EF4-FFF2-40B4-BE49-F238E27FC236}">
                <a16:creationId xmlns:a16="http://schemas.microsoft.com/office/drawing/2014/main" id="{75851ECF-7850-4E89-8D65-DF58E9831D6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95772" y="3065617"/>
            <a:ext cx="554360" cy="554360"/>
          </a:xfrm>
          <a:prstGeom prst="rect">
            <a:avLst/>
          </a:prstGeom>
        </p:spPr>
      </p:pic>
      <p:pic>
        <p:nvPicPr>
          <p:cNvPr id="15" name="Graphique 14" descr="Badge 3 avec un remplissage uni">
            <a:extLst>
              <a:ext uri="{FF2B5EF4-FFF2-40B4-BE49-F238E27FC236}">
                <a16:creationId xmlns:a16="http://schemas.microsoft.com/office/drawing/2014/main" id="{865488D3-3690-4220-9957-19D22CDF5F6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914959" y="6201309"/>
            <a:ext cx="504056" cy="504056"/>
          </a:xfrm>
          <a:prstGeom prst="rect">
            <a:avLst/>
          </a:prstGeom>
        </p:spPr>
      </p:pic>
      <p:pic>
        <p:nvPicPr>
          <p:cNvPr id="8" name="Graphique 7" descr="Badge 1 avec un remplissage uni">
            <a:extLst>
              <a:ext uri="{FF2B5EF4-FFF2-40B4-BE49-F238E27FC236}">
                <a16:creationId xmlns:a16="http://schemas.microsoft.com/office/drawing/2014/main" id="{85AA18C5-7379-4328-8532-FE587115E85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10712" y="2494659"/>
            <a:ext cx="453028" cy="453028"/>
          </a:xfrm>
          <a:prstGeom prst="rect">
            <a:avLst/>
          </a:prstGeom>
        </p:spPr>
      </p:pic>
    </p:spTree>
    <p:extLst>
      <p:ext uri="{BB962C8B-B14F-4D97-AF65-F5344CB8AC3E}">
        <p14:creationId xmlns:p14="http://schemas.microsoft.com/office/powerpoint/2010/main" val="317439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108</a:t>
            </a:fld>
            <a:endParaRPr lang="fr-FR" noProof="0"/>
          </a:p>
        </p:txBody>
      </p:sp>
      <p:sp>
        <p:nvSpPr>
          <p:cNvPr id="6" name="Rectangle 5"/>
          <p:cNvSpPr/>
          <p:nvPr/>
        </p:nvSpPr>
        <p:spPr>
          <a:xfrm>
            <a:off x="1876927" y="1634437"/>
            <a:ext cx="9529009" cy="4555093"/>
          </a:xfrm>
          <a:prstGeom prst="rect">
            <a:avLst/>
          </a:prstGeom>
        </p:spPr>
        <p:txBody>
          <a:bodyPr wrap="square">
            <a:spAutoFit/>
          </a:bodyPr>
          <a:lstStyle/>
          <a:p>
            <a:pPr algn="just">
              <a:spcBef>
                <a:spcPts val="600"/>
              </a:spcBef>
              <a:spcAft>
                <a:spcPts val="600"/>
              </a:spcAft>
            </a:pPr>
            <a:r>
              <a:rPr lang="fr-FR" sz="2000" dirty="0"/>
              <a:t>1.Le ruban, qui affiche les tâches courantes associées aux rapports et aux visualisations. </a:t>
            </a:r>
          </a:p>
          <a:p>
            <a:pPr algn="just">
              <a:spcBef>
                <a:spcPts val="600"/>
              </a:spcBef>
              <a:spcAft>
                <a:spcPts val="600"/>
              </a:spcAft>
            </a:pPr>
            <a:r>
              <a:rPr lang="fr-FR" sz="2000" dirty="0"/>
              <a:t>2. La vue </a:t>
            </a:r>
            <a:r>
              <a:rPr lang="fr-FR" sz="2000" b="1" dirty="0"/>
              <a:t>Rapport</a:t>
            </a:r>
            <a:r>
              <a:rPr lang="fr-FR" sz="2000" dirty="0"/>
              <a:t>, ou canevas, où les visualisations sont créées et organisées.</a:t>
            </a:r>
          </a:p>
          <a:p>
            <a:pPr algn="just">
              <a:spcBef>
                <a:spcPts val="600"/>
              </a:spcBef>
              <a:spcAft>
                <a:spcPts val="600"/>
              </a:spcAft>
            </a:pPr>
            <a:r>
              <a:rPr lang="fr-FR" sz="2000" dirty="0"/>
              <a:t>3. La zone d’onglets </a:t>
            </a:r>
            <a:r>
              <a:rPr lang="fr-FR" sz="2000" b="1" dirty="0"/>
              <a:t>Pages</a:t>
            </a:r>
            <a:r>
              <a:rPr lang="fr-FR" sz="2000" dirty="0"/>
              <a:t> le long de la partie inférieure, qui vous permet de sélectionner ou d’ajouter une page de rapport. </a:t>
            </a:r>
          </a:p>
          <a:p>
            <a:pPr algn="just">
              <a:spcBef>
                <a:spcPts val="600"/>
              </a:spcBef>
              <a:spcAft>
                <a:spcPts val="600"/>
              </a:spcAft>
            </a:pPr>
            <a:r>
              <a:rPr lang="fr-FR" sz="2000" dirty="0"/>
              <a:t>4. Le volet </a:t>
            </a:r>
            <a:r>
              <a:rPr lang="fr-FR" sz="2000" b="1" dirty="0"/>
              <a:t>Filtres</a:t>
            </a:r>
            <a:r>
              <a:rPr lang="fr-FR" sz="2000" dirty="0"/>
              <a:t>, à partir duquel vous pouvez appliquer des filtres sur un seul visuel ou sur toute la page ou tout le rapport.</a:t>
            </a:r>
          </a:p>
          <a:p>
            <a:pPr algn="just">
              <a:spcBef>
                <a:spcPts val="600"/>
              </a:spcBef>
              <a:spcAft>
                <a:spcPts val="600"/>
              </a:spcAft>
            </a:pPr>
            <a:r>
              <a:rPr lang="fr-FR" sz="2000" dirty="0"/>
              <a:t>5. Le volet </a:t>
            </a:r>
            <a:r>
              <a:rPr lang="fr-FR" sz="2000" b="1" dirty="0"/>
              <a:t>Visualisations</a:t>
            </a:r>
            <a:r>
              <a:rPr lang="fr-FR" sz="2000" dirty="0"/>
              <a:t>, dans lequel vous pouvez modifier les visualisations, personnaliser les couleurs ou les axes, faire glisser des champs, etc.</a:t>
            </a:r>
          </a:p>
          <a:p>
            <a:pPr algn="just">
              <a:spcBef>
                <a:spcPts val="600"/>
              </a:spcBef>
              <a:spcAft>
                <a:spcPts val="600"/>
              </a:spcAft>
            </a:pPr>
            <a:r>
              <a:rPr lang="fr-FR" sz="2000" dirty="0"/>
              <a:t>6. Le volet </a:t>
            </a:r>
            <a:r>
              <a:rPr lang="fr-FR" sz="2000" b="1" dirty="0"/>
              <a:t>Champs</a:t>
            </a:r>
            <a:r>
              <a:rPr lang="fr-FR" sz="2000" dirty="0"/>
              <a:t>, à partir duquel vous pouvez faire glisser des éléments de requête et des filtres jusque dans la vue </a:t>
            </a:r>
            <a:r>
              <a:rPr lang="fr-FR" sz="2000" b="1" dirty="0"/>
              <a:t>Rapport</a:t>
            </a:r>
            <a:r>
              <a:rPr lang="fr-FR" sz="2000" dirty="0"/>
              <a:t> ou dans le volet </a:t>
            </a:r>
            <a:r>
              <a:rPr lang="fr-FR" sz="2000" b="1" dirty="0"/>
              <a:t>Filtres</a:t>
            </a:r>
            <a:r>
              <a:rPr lang="fr-FR" sz="2000" dirty="0"/>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spTree>
    <p:extLst>
      <p:ext uri="{BB962C8B-B14F-4D97-AF65-F5344CB8AC3E}">
        <p14:creationId xmlns:p14="http://schemas.microsoft.com/office/powerpoint/2010/main" val="91298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Conception de rapport</a:t>
            </a:r>
            <a:br>
              <a:rPr lang="fr-FR" sz="4000" dirty="0"/>
            </a:br>
            <a:r>
              <a:rPr lang="fr-FR" sz="3000" dirty="0"/>
              <a:t>Intégrer données dans un rapport</a:t>
            </a:r>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184744" y="1790027"/>
            <a:ext cx="8500703" cy="4271960"/>
          </a:xfrm>
        </p:spPr>
        <p:txBody>
          <a:bodyPr>
            <a:normAutofit fontScale="85000" lnSpcReduction="20000"/>
          </a:bodyPr>
          <a:lstStyle/>
          <a:p>
            <a:pPr marL="285750" indent="-285750" algn="just">
              <a:buFont typeface="Wingdings" panose="05000000000000000000" pitchFamily="2" charset="2"/>
              <a:buChar char="Ø"/>
            </a:pPr>
            <a:r>
              <a:rPr lang="fr-FR" b="1" i="1" dirty="0"/>
              <a:t>Il existe 3 manières d’intégrer des colonnes et des mesures dans un tableau croisé dynamique, </a:t>
            </a:r>
            <a:r>
              <a:rPr lang="fr-FR" i="1" dirty="0"/>
              <a:t>appelé « </a:t>
            </a:r>
            <a:r>
              <a:rPr lang="fr-FR" b="1" i="1" dirty="0"/>
              <a:t>Matrice</a:t>
            </a:r>
            <a:r>
              <a:rPr lang="fr-FR" i="1" dirty="0"/>
              <a:t> » dans Power BI ou tout autre visuel</a:t>
            </a:r>
            <a:r>
              <a:rPr lang="fr-FR" b="1" i="1" dirty="0"/>
              <a:t>.</a:t>
            </a:r>
            <a:endParaRPr lang="fr-FR" dirty="0">
              <a:highlight>
                <a:srgbClr val="FFFF00"/>
              </a:highlight>
            </a:endParaRP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Tout d’abord, </a:t>
            </a:r>
            <a:r>
              <a:rPr lang="fr-FR" b="1" dirty="0"/>
              <a:t>sélectionner le visuel souhaité </a:t>
            </a:r>
            <a:r>
              <a:rPr lang="fr-FR" dirty="0"/>
              <a:t>dans la fenêtre </a:t>
            </a:r>
            <a:r>
              <a:rPr lang="fr-FR" b="1" dirty="0"/>
              <a:t>« Visualisations » </a:t>
            </a:r>
            <a:r>
              <a:rPr lang="fr-FR" dirty="0"/>
              <a:t>avant de sélectionner les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Un visuel vide apparaît dans la zone de conception du rapport.</a:t>
            </a:r>
          </a:p>
          <a:p>
            <a:pPr marL="285750" indent="-285750" algn="just">
              <a:buFont typeface="Wingdings" panose="05000000000000000000" pitchFamily="2" charset="2"/>
              <a:buChar char="Ø"/>
            </a:pPr>
            <a:endParaRPr lang="fr-FR" dirty="0"/>
          </a:p>
          <a:p>
            <a:pPr marL="342900" indent="-342900" algn="just">
              <a:spcAft>
                <a:spcPts val="300"/>
              </a:spcAft>
              <a:buFont typeface="+mj-lt"/>
              <a:buAutoNum type="arabicPeriod"/>
            </a:pPr>
            <a:r>
              <a:rPr lang="fr-FR" dirty="0"/>
              <a:t>On </a:t>
            </a:r>
            <a:r>
              <a:rPr lang="fr-FR" b="1" dirty="0"/>
              <a:t>coche le champ souhaité </a:t>
            </a:r>
            <a:r>
              <a:rPr lang="fr-FR" dirty="0"/>
              <a:t>dans la fenêtre « </a:t>
            </a:r>
            <a:r>
              <a:rPr lang="fr-FR" b="1" dirty="0"/>
              <a:t>Données</a:t>
            </a:r>
            <a:r>
              <a:rPr lang="fr-FR" dirty="0"/>
              <a:t> » à droite de celle des « Visualisations ». Par défaut, si c’est un champ numérique, il se mettra automatiquement dans la zone « Valeurs » du tableau. Si ce n’est pas le cas, il se positionnera d’office dans la zone « Lignes » du tableau.</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sur la zone souhaitée dans la fenêtre « Visualisations. »</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directement </a:t>
            </a:r>
            <a:r>
              <a:rPr lang="fr-FR" b="1" dirty="0"/>
              <a:t>sur le visuel vide </a:t>
            </a:r>
            <a:r>
              <a:rPr lang="fr-FR" dirty="0"/>
              <a:t>dans la partie de conception du rapport.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109</a:t>
            </a:fld>
            <a:endParaRPr lang="fr-FR" noProof="0"/>
          </a:p>
        </p:txBody>
      </p:sp>
      <p:pic>
        <p:nvPicPr>
          <p:cNvPr id="10" name="Image 9">
            <a:extLst>
              <a:ext uri="{FF2B5EF4-FFF2-40B4-BE49-F238E27FC236}">
                <a16:creationId xmlns:a16="http://schemas.microsoft.com/office/drawing/2014/main" id="{DB174339-3E2E-F11A-42ED-612BF3540F24}"/>
              </a:ext>
            </a:extLst>
          </p:cNvPr>
          <p:cNvPicPr>
            <a:picLocks noChangeAspect="1"/>
          </p:cNvPicPr>
          <p:nvPr/>
        </p:nvPicPr>
        <p:blipFill>
          <a:blip r:embed="rId2"/>
          <a:stretch>
            <a:fillRect/>
          </a:stretch>
        </p:blipFill>
        <p:spPr>
          <a:xfrm>
            <a:off x="9864407" y="1344305"/>
            <a:ext cx="1441942" cy="3983670"/>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00F0C7C9-5AAD-0281-6DA5-4807C888592F}"/>
              </a:ext>
            </a:extLst>
          </p:cNvPr>
          <p:cNvSpPr/>
          <p:nvPr/>
        </p:nvSpPr>
        <p:spPr>
          <a:xfrm>
            <a:off x="10346542" y="3089728"/>
            <a:ext cx="298712" cy="2456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2" name="Connecteur droit avec flèche 11">
            <a:extLst>
              <a:ext uri="{FF2B5EF4-FFF2-40B4-BE49-F238E27FC236}">
                <a16:creationId xmlns:a16="http://schemas.microsoft.com/office/drawing/2014/main" id="{34DE914A-45D5-2B68-1CDD-F4BB6DDEF86B}"/>
              </a:ext>
            </a:extLst>
          </p:cNvPr>
          <p:cNvCxnSpPr>
            <a:cxnSpLocks/>
          </p:cNvCxnSpPr>
          <p:nvPr/>
        </p:nvCxnSpPr>
        <p:spPr>
          <a:xfrm flipV="1">
            <a:off x="9629030" y="4319516"/>
            <a:ext cx="415722" cy="149117"/>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49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11</a:t>
            </a:fld>
            <a:endParaRPr lang="fr-FR"/>
          </a:p>
        </p:txBody>
      </p:sp>
      <p:sp>
        <p:nvSpPr>
          <p:cNvPr id="5" name="Espace réservé du contenu 2"/>
          <p:cNvSpPr>
            <a:spLocks noGrp="1"/>
          </p:cNvSpPr>
          <p:nvPr>
            <p:ph idx="1"/>
          </p:nvPr>
        </p:nvSpPr>
        <p:spPr>
          <a:xfrm>
            <a:off x="1311578" y="1880419"/>
            <a:ext cx="10088925" cy="2698353"/>
          </a:xfrm>
        </p:spPr>
        <p:txBody>
          <a:bodyPr rtlCol="0">
            <a:noAutofit/>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primaire </a:t>
            </a:r>
            <a:r>
              <a:rPr lang="fr-FR" sz="2000" dirty="0">
                <a:solidFill>
                  <a:schemeClr val="tx2"/>
                </a:solidFill>
              </a:rPr>
              <a:t>(</a:t>
            </a:r>
            <a:r>
              <a:rPr lang="fr-FR" sz="2000" dirty="0" err="1">
                <a:solidFill>
                  <a:schemeClr val="tx2"/>
                </a:solidFill>
              </a:rPr>
              <a:t>Primary</a:t>
            </a:r>
            <a:r>
              <a:rPr lang="fr-FR" sz="2000" dirty="0">
                <a:solidFill>
                  <a:schemeClr val="tx2"/>
                </a:solidFill>
              </a:rPr>
              <a:t> Key = PK) est l’identifiant de l’enregistrement d’une table : </a:t>
            </a:r>
            <a:r>
              <a:rPr lang="fr-FR" sz="2000" i="1" dirty="0">
                <a:solidFill>
                  <a:schemeClr val="accent5"/>
                </a:solidFill>
              </a:rPr>
              <a:t>l’identifiant/numéro du client de la table client.</a:t>
            </a:r>
            <a:r>
              <a:rPr lang="fr-FR" sz="2000" dirty="0">
                <a:solidFill>
                  <a:schemeClr val="tx2"/>
                </a:solidFill>
              </a:rPr>
              <a:t> Chaque clé primaire est unique et il ne peut pas y avoir deux fois le même client dans la table.</a:t>
            </a:r>
          </a:p>
          <a:p>
            <a:pPr algn="just">
              <a:buFont typeface="Wingdings" panose="05000000000000000000" pitchFamily="2" charset="2"/>
              <a:buChar char="v"/>
              <a:defRPr/>
            </a:pP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étrangère </a:t>
            </a:r>
            <a:r>
              <a:rPr lang="fr-FR" sz="2000" dirty="0">
                <a:solidFill>
                  <a:schemeClr val="tx2"/>
                </a:solidFill>
              </a:rPr>
              <a:t>(FK) est l’identifiant</a:t>
            </a:r>
            <a:br>
              <a:rPr lang="fr-FR" sz="2000" dirty="0">
                <a:solidFill>
                  <a:schemeClr val="tx2"/>
                </a:solidFill>
              </a:rPr>
            </a:br>
            <a:r>
              <a:rPr lang="fr-FR" sz="2000" dirty="0">
                <a:solidFill>
                  <a:schemeClr val="tx2"/>
                </a:solidFill>
              </a:rPr>
              <a:t>d’un enregistrement provenant d’une autre table. Elle fait toujours référence à une PK dans une autre table : </a:t>
            </a:r>
            <a:r>
              <a:rPr lang="fr-FR" sz="2000" i="1" dirty="0">
                <a:solidFill>
                  <a:schemeClr val="accent5"/>
                </a:solidFill>
              </a:rPr>
              <a:t>l’identifiant du client dans la table commande.</a:t>
            </a:r>
            <a:r>
              <a:rPr lang="fr-FR" sz="2000" dirty="0">
                <a:solidFill>
                  <a:schemeClr val="tx2"/>
                </a:solidFill>
              </a:rPr>
              <a:t> Elle peut donc être en doublons si le client a commandé plusieurs fois par exemple.</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271231" y="5048188"/>
            <a:ext cx="9006370" cy="1463535"/>
          </a:xfrm>
          <a:prstGeom prst="rect">
            <a:avLst/>
          </a:prstGeom>
        </p:spPr>
      </p:pic>
    </p:spTree>
    <p:extLst>
      <p:ext uri="{BB962C8B-B14F-4D97-AF65-F5344CB8AC3E}">
        <p14:creationId xmlns:p14="http://schemas.microsoft.com/office/powerpoint/2010/main" val="210047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tableau et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110</a:t>
            </a:fld>
            <a:endParaRPr lang="fr-FR" noProof="0"/>
          </a:p>
        </p:txBody>
      </p:sp>
      <p:sp>
        <p:nvSpPr>
          <p:cNvPr id="4" name="Rectangle 3"/>
          <p:cNvSpPr/>
          <p:nvPr/>
        </p:nvSpPr>
        <p:spPr>
          <a:xfrm>
            <a:off x="2072640" y="1353003"/>
            <a:ext cx="9733279" cy="646331"/>
          </a:xfrm>
          <a:prstGeom prst="rect">
            <a:avLst/>
          </a:prstGeom>
        </p:spPr>
        <p:txBody>
          <a:bodyPr wrap="square">
            <a:spAutoFit/>
          </a:bodyPr>
          <a:lstStyle/>
          <a:p>
            <a:pPr algn="just"/>
            <a:r>
              <a:rPr lang="fr-FR" dirty="0"/>
              <a:t>Une fois que vous avez ajouté des données, vous pouvez ajouter des champs à une nouvelle visualisation. Il </a:t>
            </a:r>
            <a:r>
              <a:rPr lang="fr-FR" b="1" dirty="0"/>
              <a:t>suffit de les cocher à droite ou de les faire glisser ! </a:t>
            </a:r>
            <a:r>
              <a:rPr lang="fr-FR" b="1" i="1" dirty="0">
                <a:solidFill>
                  <a:srgbClr val="FF0000"/>
                </a:solidFill>
              </a:rPr>
              <a:t>(rouge)</a:t>
            </a:r>
            <a:endParaRPr lang="fr-FR" i="1" dirty="0">
              <a:solidFill>
                <a:srgbClr val="FF0000"/>
              </a:solidFill>
            </a:endParaRPr>
          </a:p>
        </p:txBody>
      </p:sp>
      <p:sp>
        <p:nvSpPr>
          <p:cNvPr id="3" name="Rectangle 2"/>
          <p:cNvSpPr/>
          <p:nvPr/>
        </p:nvSpPr>
        <p:spPr>
          <a:xfrm>
            <a:off x="1998898" y="5734969"/>
            <a:ext cx="9733279" cy="646331"/>
          </a:xfrm>
          <a:prstGeom prst="rect">
            <a:avLst/>
          </a:prstGeom>
        </p:spPr>
        <p:txBody>
          <a:bodyPr wrap="square">
            <a:spAutoFit/>
          </a:bodyPr>
          <a:lstStyle/>
          <a:p>
            <a:pPr algn="just"/>
            <a:r>
              <a:rPr lang="fr-FR" dirty="0"/>
              <a:t>Pour </a:t>
            </a:r>
            <a:r>
              <a:rPr lang="fr-FR" b="1" dirty="0">
                <a:solidFill>
                  <a:srgbClr val="FF0000"/>
                </a:solidFill>
              </a:rPr>
              <a:t>changer de type de visualisation</a:t>
            </a:r>
            <a:r>
              <a:rPr lang="fr-FR" dirty="0"/>
              <a:t>, vous pouvez le sélectionner dans le groupe </a:t>
            </a:r>
            <a:r>
              <a:rPr lang="fr-FR" u="sng" dirty="0"/>
              <a:t>Visualisations</a:t>
            </a:r>
            <a:r>
              <a:rPr lang="fr-FR" dirty="0"/>
              <a:t> du ruban. </a:t>
            </a:r>
            <a:r>
              <a:rPr lang="fr-FR" b="1" i="1" dirty="0">
                <a:solidFill>
                  <a:schemeClr val="accent1"/>
                </a:solidFill>
              </a:rPr>
              <a:t>(jaune)</a:t>
            </a:r>
          </a:p>
        </p:txBody>
      </p:sp>
      <p:pic>
        <p:nvPicPr>
          <p:cNvPr id="8" name="Image 7">
            <a:extLst>
              <a:ext uri="{FF2B5EF4-FFF2-40B4-BE49-F238E27FC236}">
                <a16:creationId xmlns:a16="http://schemas.microsoft.com/office/drawing/2014/main" id="{57C48D84-A71E-4AD2-AC05-37CF819FD4DA}"/>
              </a:ext>
            </a:extLst>
          </p:cNvPr>
          <p:cNvPicPr>
            <a:picLocks noChangeAspect="1"/>
          </p:cNvPicPr>
          <p:nvPr/>
        </p:nvPicPr>
        <p:blipFill>
          <a:blip r:embed="rId3"/>
          <a:stretch>
            <a:fillRect/>
          </a:stretch>
        </p:blipFill>
        <p:spPr>
          <a:xfrm>
            <a:off x="3738715" y="2005701"/>
            <a:ext cx="5899355" cy="3726632"/>
          </a:xfrm>
          <a:prstGeom prst="rect">
            <a:avLst/>
          </a:prstGeom>
        </p:spPr>
      </p:pic>
      <p:cxnSp>
        <p:nvCxnSpPr>
          <p:cNvPr id="10" name="Connecteur droit avec flèche 9"/>
          <p:cNvCxnSpPr>
            <a:cxnSpLocks/>
          </p:cNvCxnSpPr>
          <p:nvPr/>
        </p:nvCxnSpPr>
        <p:spPr>
          <a:xfrm flipV="1">
            <a:off x="4546109" y="3075039"/>
            <a:ext cx="2828085" cy="271027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a:cxnSpLocks/>
          </p:cNvCxnSpPr>
          <p:nvPr/>
        </p:nvCxnSpPr>
        <p:spPr>
          <a:xfrm flipH="1">
            <a:off x="7816645" y="4454013"/>
            <a:ext cx="899652" cy="25809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03595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Champ et 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111</a:t>
            </a:fld>
            <a:endParaRPr lang="fr-FR" noProof="0"/>
          </a:p>
        </p:txBody>
      </p:sp>
      <p:cxnSp>
        <p:nvCxnSpPr>
          <p:cNvPr id="10" name="Connecteur droit avec flèche 9"/>
          <p:cNvCxnSpPr>
            <a:cxnSpLocks/>
            <a:endCxn id="11" idx="0"/>
          </p:cNvCxnSpPr>
          <p:nvPr/>
        </p:nvCxnSpPr>
        <p:spPr>
          <a:xfrm flipH="1">
            <a:off x="3803887" y="1820395"/>
            <a:ext cx="689294" cy="1238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626C59D-8F04-493A-833D-A7457D1989A5}"/>
              </a:ext>
            </a:extLst>
          </p:cNvPr>
          <p:cNvSpPr/>
          <p:nvPr/>
        </p:nvSpPr>
        <p:spPr>
          <a:xfrm>
            <a:off x="7079931" y="2097239"/>
            <a:ext cx="4445319" cy="4524315"/>
          </a:xfrm>
          <a:prstGeom prst="rect">
            <a:avLst/>
          </a:prstGeom>
        </p:spPr>
        <p:txBody>
          <a:bodyPr wrap="square">
            <a:spAutoFit/>
          </a:bodyPr>
          <a:lstStyle/>
          <a:p>
            <a:pPr marL="342900" indent="-342900" algn="just">
              <a:buAutoNum type="arabicPeriod"/>
            </a:pPr>
            <a:r>
              <a:rPr lang="fr-FR" dirty="0"/>
              <a:t>La première icône dans visualisations est relative aux champs : C’est ici qu’il va falloir dire quels sont nos champs de valeurs, d’axe, en ligne etc.</a:t>
            </a:r>
          </a:p>
          <a:p>
            <a:pPr algn="just"/>
            <a:endParaRPr lang="fr-FR" dirty="0"/>
          </a:p>
          <a:p>
            <a:pPr marL="342900" indent="-342900" algn="just">
              <a:buAutoNum type="arabicPeriod" startAt="2"/>
            </a:pPr>
            <a:r>
              <a:rPr lang="fr-FR" dirty="0"/>
              <a:t>La seconde icône est relative à la mise en forme des éléments du visuel. Les couleurs, épaisseurs, légende, etc.</a:t>
            </a:r>
          </a:p>
          <a:p>
            <a:pPr marL="342900" indent="-342900" algn="just">
              <a:buAutoNum type="arabicPeriod" startAt="2"/>
            </a:pPr>
            <a:endParaRPr lang="fr-FR" dirty="0"/>
          </a:p>
          <a:p>
            <a:pPr algn="just"/>
            <a:r>
              <a:rPr lang="fr-FR" b="1" dirty="0">
                <a:solidFill>
                  <a:srgbClr val="FF0000"/>
                </a:solidFill>
              </a:rPr>
              <a:t>Ces deux aspects changent pour chaque type de visuel.</a:t>
            </a:r>
          </a:p>
          <a:p>
            <a:pPr algn="just"/>
            <a:r>
              <a:rPr lang="fr-FR" b="1" dirty="0">
                <a:solidFill>
                  <a:srgbClr val="FF0000"/>
                </a:solidFill>
              </a:rPr>
              <a:t>N’hésitez donc pas à fouiller de partout pour voir ce qui est possible de faire.</a:t>
            </a:r>
          </a:p>
        </p:txBody>
      </p:sp>
      <p:pic>
        <p:nvPicPr>
          <p:cNvPr id="4" name="Image 3">
            <a:extLst>
              <a:ext uri="{FF2B5EF4-FFF2-40B4-BE49-F238E27FC236}">
                <a16:creationId xmlns:a16="http://schemas.microsoft.com/office/drawing/2014/main" id="{25E1CDFC-7B30-4A5E-9131-71E1C5EBC2EE}"/>
              </a:ext>
            </a:extLst>
          </p:cNvPr>
          <p:cNvPicPr>
            <a:picLocks noChangeAspect="1"/>
          </p:cNvPicPr>
          <p:nvPr/>
        </p:nvPicPr>
        <p:blipFill>
          <a:blip r:embed="rId3"/>
          <a:stretch>
            <a:fillRect/>
          </a:stretch>
        </p:blipFill>
        <p:spPr>
          <a:xfrm>
            <a:off x="3568514" y="1419376"/>
            <a:ext cx="1752613" cy="5181638"/>
          </a:xfrm>
          <a:prstGeom prst="rect">
            <a:avLst/>
          </a:prstGeom>
        </p:spPr>
      </p:pic>
      <p:sp>
        <p:nvSpPr>
          <p:cNvPr id="11" name="Ellipse 10">
            <a:extLst>
              <a:ext uri="{FF2B5EF4-FFF2-40B4-BE49-F238E27FC236}">
                <a16:creationId xmlns:a16="http://schemas.microsoft.com/office/drawing/2014/main" id="{92991778-5B71-499D-8973-D1714D97E4AD}"/>
              </a:ext>
            </a:extLst>
          </p:cNvPr>
          <p:cNvSpPr/>
          <p:nvPr/>
        </p:nvSpPr>
        <p:spPr>
          <a:xfrm>
            <a:off x="3632437" y="1944221"/>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9BFFAD6F-925D-474F-97A4-0B257391DF3E}"/>
              </a:ext>
            </a:extLst>
          </p:cNvPr>
          <p:cNvSpPr/>
          <p:nvPr/>
        </p:nvSpPr>
        <p:spPr>
          <a:xfrm>
            <a:off x="4305332" y="1944220"/>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avec flèche 7">
            <a:extLst>
              <a:ext uri="{FF2B5EF4-FFF2-40B4-BE49-F238E27FC236}">
                <a16:creationId xmlns:a16="http://schemas.microsoft.com/office/drawing/2014/main" id="{BE2935F4-2C2F-4250-874A-5616B738D11C}"/>
              </a:ext>
            </a:extLst>
          </p:cNvPr>
          <p:cNvCxnSpPr/>
          <p:nvPr/>
        </p:nvCxnSpPr>
        <p:spPr>
          <a:xfrm>
            <a:off x="3632437" y="2190135"/>
            <a:ext cx="0" cy="2750575"/>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22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112</a:t>
            </a:fld>
            <a:endParaRPr lang="fr-FR" noProof="0"/>
          </a:p>
        </p:txBody>
      </p:sp>
      <p:sp>
        <p:nvSpPr>
          <p:cNvPr id="6" name="ZoneTexte 5"/>
          <p:cNvSpPr txBox="1"/>
          <p:nvPr/>
        </p:nvSpPr>
        <p:spPr>
          <a:xfrm>
            <a:off x="5681472" y="1694688"/>
            <a:ext cx="5596128" cy="2585323"/>
          </a:xfrm>
          <a:prstGeom prst="rect">
            <a:avLst/>
          </a:prstGeom>
          <a:noFill/>
        </p:spPr>
        <p:txBody>
          <a:bodyPr wrap="square" rtlCol="0">
            <a:spAutoFit/>
          </a:bodyPr>
          <a:lstStyle/>
          <a:p>
            <a:r>
              <a:rPr lang="fr-FR" dirty="0"/>
              <a:t>Je souhaite avoir des données sur les lignes:</a:t>
            </a:r>
          </a:p>
          <a:p>
            <a:pPr marL="285750" indent="-285750">
              <a:buFontTx/>
              <a:buChar char="-"/>
            </a:pPr>
            <a:r>
              <a:rPr lang="fr-FR" dirty="0"/>
              <a:t>Par année,</a:t>
            </a:r>
          </a:p>
          <a:p>
            <a:pPr marL="285750" indent="-285750">
              <a:buFontTx/>
              <a:buChar char="-"/>
            </a:pPr>
            <a:r>
              <a:rPr lang="fr-FR" dirty="0"/>
              <a:t>Par catégorie de produit.</a:t>
            </a:r>
          </a:p>
          <a:p>
            <a:pPr marL="285750" indent="-285750">
              <a:buFontTx/>
              <a:buChar char="-"/>
            </a:pPr>
            <a:endParaRPr lang="fr-FR" dirty="0"/>
          </a:p>
          <a:p>
            <a:r>
              <a:rPr lang="fr-FR" dirty="0"/>
              <a:t>Je souhaite faire afficher plusieurs mesures :</a:t>
            </a:r>
          </a:p>
          <a:p>
            <a:pPr marL="285750" indent="-285750">
              <a:buFontTx/>
              <a:buChar char="-"/>
            </a:pPr>
            <a:r>
              <a:rPr lang="fr-FR" dirty="0"/>
              <a:t>Mes montants des ventes,</a:t>
            </a:r>
          </a:p>
          <a:p>
            <a:pPr marL="285750" indent="-285750">
              <a:buFontTx/>
              <a:buChar char="-"/>
            </a:pPr>
            <a:r>
              <a:rPr lang="fr-FR" dirty="0"/>
              <a:t>Mes montants des remises.</a:t>
            </a:r>
          </a:p>
          <a:p>
            <a:pPr marL="285750" indent="-285750">
              <a:buFontTx/>
              <a:buChar char="-"/>
            </a:pPr>
            <a:endParaRPr lang="fr-FR" dirty="0"/>
          </a:p>
          <a:p>
            <a:r>
              <a:rPr lang="fr-FR" dirty="0"/>
              <a:t>Je glisse sur mon tableau croisé dynamique.</a:t>
            </a:r>
          </a:p>
        </p:txBody>
      </p:sp>
      <p:pic>
        <p:nvPicPr>
          <p:cNvPr id="8" name="Image 7">
            <a:extLst>
              <a:ext uri="{FF2B5EF4-FFF2-40B4-BE49-F238E27FC236}">
                <a16:creationId xmlns:a16="http://schemas.microsoft.com/office/drawing/2014/main" id="{198D1998-5E65-4CC9-9779-2128D27A7E11}"/>
              </a:ext>
            </a:extLst>
          </p:cNvPr>
          <p:cNvPicPr>
            <a:picLocks noChangeAspect="1"/>
          </p:cNvPicPr>
          <p:nvPr/>
        </p:nvPicPr>
        <p:blipFill>
          <a:blip r:embed="rId3"/>
          <a:stretch>
            <a:fillRect/>
          </a:stretch>
        </p:blipFill>
        <p:spPr>
          <a:xfrm>
            <a:off x="6764448" y="4414805"/>
            <a:ext cx="3854886" cy="2044652"/>
          </a:xfrm>
          <a:prstGeom prst="rect">
            <a:avLst/>
          </a:prstGeom>
          <a:ln>
            <a:noFill/>
          </a:ln>
          <a:effectLst>
            <a:outerShdw blurRad="292100" dist="139700" dir="2700000" algn="tl" rotWithShape="0">
              <a:srgbClr val="333333">
                <a:alpha val="65000"/>
              </a:srgbClr>
            </a:outerShdw>
          </a:effectLst>
        </p:spPr>
      </p:pic>
      <p:pic>
        <p:nvPicPr>
          <p:cNvPr id="11" name="Image 10">
            <a:extLst>
              <a:ext uri="{FF2B5EF4-FFF2-40B4-BE49-F238E27FC236}">
                <a16:creationId xmlns:a16="http://schemas.microsoft.com/office/drawing/2014/main" id="{2613FA15-C949-4181-8581-8B1B9DCD31D6}"/>
              </a:ext>
            </a:extLst>
          </p:cNvPr>
          <p:cNvPicPr>
            <a:picLocks noChangeAspect="1"/>
          </p:cNvPicPr>
          <p:nvPr/>
        </p:nvPicPr>
        <p:blipFill>
          <a:blip r:embed="rId4"/>
          <a:stretch>
            <a:fillRect/>
          </a:stretch>
        </p:blipFill>
        <p:spPr>
          <a:xfrm>
            <a:off x="1878012" y="1264555"/>
            <a:ext cx="3429025" cy="5381664"/>
          </a:xfrm>
          <a:prstGeom prst="rect">
            <a:avLst/>
          </a:prstGeom>
          <a:ln w="38100">
            <a:solidFill>
              <a:schemeClr val="accent2"/>
            </a:solidFill>
          </a:ln>
        </p:spPr>
      </p:pic>
      <p:sp>
        <p:nvSpPr>
          <p:cNvPr id="12" name="Ellipse 11">
            <a:extLst>
              <a:ext uri="{FF2B5EF4-FFF2-40B4-BE49-F238E27FC236}">
                <a16:creationId xmlns:a16="http://schemas.microsoft.com/office/drawing/2014/main" id="{DBEE9F92-C854-4FE6-9504-79B4D2C3C5CB}"/>
              </a:ext>
            </a:extLst>
          </p:cNvPr>
          <p:cNvSpPr/>
          <p:nvPr/>
        </p:nvSpPr>
        <p:spPr>
          <a:xfrm>
            <a:off x="2358998" y="3311818"/>
            <a:ext cx="437990" cy="407254"/>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EAE48B86-644B-49A6-9CE2-E80E3279D604}"/>
              </a:ext>
            </a:extLst>
          </p:cNvPr>
          <p:cNvCxnSpPr/>
          <p:nvPr/>
        </p:nvCxnSpPr>
        <p:spPr>
          <a:xfrm>
            <a:off x="2706329" y="3719072"/>
            <a:ext cx="90659" cy="1233929"/>
          </a:xfrm>
          <a:prstGeom prst="straightConnector1">
            <a:avLst/>
          </a:prstGeom>
          <a:ln w="38100">
            <a:tailEnd type="triangle"/>
          </a:ln>
        </p:spPr>
        <p:style>
          <a:lnRef idx="2">
            <a:schemeClr val="accent2"/>
          </a:lnRef>
          <a:fillRef idx="0">
            <a:schemeClr val="accent2"/>
          </a:fillRef>
          <a:effectRef idx="1">
            <a:schemeClr val="accent2"/>
          </a:effectRef>
          <a:fontRef idx="minor">
            <a:schemeClr val="tx1"/>
          </a:fontRef>
        </p:style>
      </p:cxnSp>
      <p:cxnSp>
        <p:nvCxnSpPr>
          <p:cNvPr id="16" name="Connecteur droit avec flèche 15">
            <a:extLst>
              <a:ext uri="{FF2B5EF4-FFF2-40B4-BE49-F238E27FC236}">
                <a16:creationId xmlns:a16="http://schemas.microsoft.com/office/drawing/2014/main" id="{48CE9E05-D05A-4381-98AB-28C2DF4BF212}"/>
              </a:ext>
            </a:extLst>
          </p:cNvPr>
          <p:cNvCxnSpPr/>
          <p:nvPr/>
        </p:nvCxnSpPr>
        <p:spPr>
          <a:xfrm flipH="1">
            <a:off x="3052916" y="3111910"/>
            <a:ext cx="715297" cy="17476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CE55357E-BA31-471D-9A61-5FD97752D675}"/>
              </a:ext>
            </a:extLst>
          </p:cNvPr>
          <p:cNvCxnSpPr>
            <a:cxnSpLocks/>
          </p:cNvCxnSpPr>
          <p:nvPr/>
        </p:nvCxnSpPr>
        <p:spPr>
          <a:xfrm flipH="1">
            <a:off x="2978303" y="3311818"/>
            <a:ext cx="789910" cy="19000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84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113</a:t>
            </a:fld>
            <a:endParaRPr lang="fr-FR" noProof="0"/>
          </a:p>
        </p:txBody>
      </p:sp>
      <p:pic>
        <p:nvPicPr>
          <p:cNvPr id="3" name="Image 2">
            <a:extLst>
              <a:ext uri="{FF2B5EF4-FFF2-40B4-BE49-F238E27FC236}">
                <a16:creationId xmlns:a16="http://schemas.microsoft.com/office/drawing/2014/main" id="{BEE3592C-38E3-52C3-D07A-1B43C115F805}"/>
              </a:ext>
            </a:extLst>
          </p:cNvPr>
          <p:cNvPicPr>
            <a:picLocks noChangeAspect="1"/>
          </p:cNvPicPr>
          <p:nvPr/>
        </p:nvPicPr>
        <p:blipFill>
          <a:blip r:embed="rId3"/>
          <a:stretch>
            <a:fillRect/>
          </a:stretch>
        </p:blipFill>
        <p:spPr>
          <a:xfrm>
            <a:off x="7455791" y="1679993"/>
            <a:ext cx="4067175" cy="2066925"/>
          </a:xfrm>
          <a:prstGeom prst="rect">
            <a:avLst/>
          </a:prstGeom>
          <a:ln>
            <a:noFill/>
          </a:ln>
          <a:effectLst>
            <a:outerShdw blurRad="292100" dist="139700" dir="2700000" algn="tl" rotWithShape="0">
              <a:srgbClr val="333333">
                <a:alpha val="65000"/>
              </a:srgbClr>
            </a:outerShdw>
          </a:effectLst>
        </p:spPr>
      </p:pic>
      <p:cxnSp>
        <p:nvCxnSpPr>
          <p:cNvPr id="4" name="Connecteur droit avec flèche 3">
            <a:extLst>
              <a:ext uri="{FF2B5EF4-FFF2-40B4-BE49-F238E27FC236}">
                <a16:creationId xmlns:a16="http://schemas.microsoft.com/office/drawing/2014/main" id="{82DC52EC-47CE-B194-DF10-F08371572947}"/>
              </a:ext>
            </a:extLst>
          </p:cNvPr>
          <p:cNvCxnSpPr>
            <a:cxnSpLocks/>
          </p:cNvCxnSpPr>
          <p:nvPr/>
        </p:nvCxnSpPr>
        <p:spPr>
          <a:xfrm flipV="1">
            <a:off x="4840392" y="3057099"/>
            <a:ext cx="2599587" cy="107134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 name="Image 7">
            <a:extLst>
              <a:ext uri="{FF2B5EF4-FFF2-40B4-BE49-F238E27FC236}">
                <a16:creationId xmlns:a16="http://schemas.microsoft.com/office/drawing/2014/main" id="{290299B5-C2E1-83BD-8ADC-0F8B72F8C1BA}"/>
              </a:ext>
            </a:extLst>
          </p:cNvPr>
          <p:cNvPicPr>
            <a:picLocks noChangeAspect="1"/>
          </p:cNvPicPr>
          <p:nvPr/>
        </p:nvPicPr>
        <p:blipFill>
          <a:blip r:embed="rId4"/>
          <a:stretch>
            <a:fillRect/>
          </a:stretch>
        </p:blipFill>
        <p:spPr>
          <a:xfrm>
            <a:off x="5461648" y="5090610"/>
            <a:ext cx="2746629" cy="537915"/>
          </a:xfrm>
          <a:prstGeom prst="rect">
            <a:avLst/>
          </a:prstGeom>
          <a:ln>
            <a:noFill/>
          </a:ln>
          <a:effectLst>
            <a:outerShdw blurRad="292100" dist="139700" dir="2700000" algn="tl" rotWithShape="0">
              <a:srgbClr val="333333">
                <a:alpha val="65000"/>
              </a:srgbClr>
            </a:outerShdw>
          </a:effectLst>
        </p:spPr>
      </p:pic>
      <p:sp>
        <p:nvSpPr>
          <p:cNvPr id="12" name="ZoneTexte 11">
            <a:extLst>
              <a:ext uri="{FF2B5EF4-FFF2-40B4-BE49-F238E27FC236}">
                <a16:creationId xmlns:a16="http://schemas.microsoft.com/office/drawing/2014/main" id="{5E56587D-C361-59E5-B70A-B6A9C8817952}"/>
              </a:ext>
            </a:extLst>
          </p:cNvPr>
          <p:cNvSpPr txBox="1"/>
          <p:nvPr/>
        </p:nvSpPr>
        <p:spPr>
          <a:xfrm>
            <a:off x="1232427" y="1825979"/>
            <a:ext cx="6050724" cy="4247317"/>
          </a:xfrm>
          <a:prstGeom prst="rect">
            <a:avLst/>
          </a:prstGeom>
          <a:noFill/>
        </p:spPr>
        <p:txBody>
          <a:bodyPr wrap="square">
            <a:spAutoFit/>
          </a:bodyPr>
          <a:lstStyle/>
          <a:p>
            <a:pPr marL="285750" indent="-285750" algn="just">
              <a:buFont typeface="Wingdings" panose="05000000000000000000" pitchFamily="2" charset="2"/>
              <a:buChar char="Ø"/>
            </a:pPr>
            <a:r>
              <a:rPr lang="fr-FR" dirty="0"/>
              <a:t>Seulement les données par an s’affichent : </a:t>
            </a:r>
          </a:p>
          <a:p>
            <a:pPr algn="just"/>
            <a:endParaRPr lang="fr-FR" dirty="0"/>
          </a:p>
          <a:p>
            <a:pPr marL="285750" indent="-285750" algn="just">
              <a:buFont typeface="Wingdings" panose="05000000000000000000" pitchFamily="2" charset="2"/>
              <a:buChar char="Ø"/>
            </a:pPr>
            <a:r>
              <a:rPr lang="fr-FR" dirty="0"/>
              <a:t>Le visuel permet deux choses :</a:t>
            </a:r>
          </a:p>
          <a:p>
            <a:pPr algn="just"/>
            <a:r>
              <a:rPr lang="fr-FR" dirty="0"/>
              <a:t>Soit d’ouvrir à chaque fois le détail en cliquant sur descendre (ou flèche qui monte pour revenir) :</a:t>
            </a:r>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pPr algn="just"/>
            <a:r>
              <a:rPr lang="fr-FR" dirty="0"/>
              <a:t>Soit on peut cliquer sur l’icône le plus à droite : </a:t>
            </a:r>
          </a:p>
        </p:txBody>
      </p:sp>
      <p:cxnSp>
        <p:nvCxnSpPr>
          <p:cNvPr id="13" name="Connecteur droit avec flèche 12">
            <a:extLst>
              <a:ext uri="{FF2B5EF4-FFF2-40B4-BE49-F238E27FC236}">
                <a16:creationId xmlns:a16="http://schemas.microsoft.com/office/drawing/2014/main" id="{84B6B466-2EA1-F21D-65DE-4D81E6C91C4D}"/>
              </a:ext>
            </a:extLst>
          </p:cNvPr>
          <p:cNvCxnSpPr>
            <a:cxnSpLocks/>
          </p:cNvCxnSpPr>
          <p:nvPr/>
        </p:nvCxnSpPr>
        <p:spPr>
          <a:xfrm>
            <a:off x="1760561" y="3248167"/>
            <a:ext cx="0" cy="29233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8E77BD0F-2F94-51ED-B256-8C1FEC4CB18B}"/>
              </a:ext>
            </a:extLst>
          </p:cNvPr>
          <p:cNvPicPr>
            <a:picLocks noChangeAspect="1"/>
          </p:cNvPicPr>
          <p:nvPr/>
        </p:nvPicPr>
        <p:blipFill>
          <a:blip r:embed="rId5"/>
          <a:stretch>
            <a:fillRect/>
          </a:stretch>
        </p:blipFill>
        <p:spPr>
          <a:xfrm>
            <a:off x="8426987" y="4214255"/>
            <a:ext cx="2965339" cy="1752709"/>
          </a:xfrm>
          <a:prstGeom prst="rect">
            <a:avLst/>
          </a:prstGeom>
          <a:ln>
            <a:noFill/>
          </a:ln>
          <a:effectLst>
            <a:outerShdw blurRad="292100" dist="139700" dir="2700000" algn="tl" rotWithShape="0">
              <a:srgbClr val="333333">
                <a:alpha val="65000"/>
              </a:srgbClr>
            </a:outerShdw>
          </a:effectLst>
        </p:spPr>
      </p:pic>
      <p:cxnSp>
        <p:nvCxnSpPr>
          <p:cNvPr id="17" name="Connecteur droit avec flèche 16">
            <a:extLst>
              <a:ext uri="{FF2B5EF4-FFF2-40B4-BE49-F238E27FC236}">
                <a16:creationId xmlns:a16="http://schemas.microsoft.com/office/drawing/2014/main" id="{A6184795-7599-4239-CD04-74A5D8664354}"/>
              </a:ext>
            </a:extLst>
          </p:cNvPr>
          <p:cNvCxnSpPr>
            <a:cxnSpLocks/>
          </p:cNvCxnSpPr>
          <p:nvPr/>
        </p:nvCxnSpPr>
        <p:spPr>
          <a:xfrm>
            <a:off x="8087584" y="5338104"/>
            <a:ext cx="339403"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8" name="Image 17">
            <a:extLst>
              <a:ext uri="{FF2B5EF4-FFF2-40B4-BE49-F238E27FC236}">
                <a16:creationId xmlns:a16="http://schemas.microsoft.com/office/drawing/2014/main" id="{ADDCF827-2C91-5F7B-E520-FCC375BFD748}"/>
              </a:ext>
            </a:extLst>
          </p:cNvPr>
          <p:cNvPicPr>
            <a:picLocks noChangeAspect="1"/>
          </p:cNvPicPr>
          <p:nvPr/>
        </p:nvPicPr>
        <p:blipFill>
          <a:blip r:embed="rId6"/>
          <a:stretch>
            <a:fillRect/>
          </a:stretch>
        </p:blipFill>
        <p:spPr>
          <a:xfrm>
            <a:off x="1432101" y="3592773"/>
            <a:ext cx="3514725" cy="1533525"/>
          </a:xfrm>
          <a:prstGeom prst="rect">
            <a:avLst/>
          </a:prstGeom>
          <a:ln>
            <a:noFill/>
          </a:ln>
          <a:effectLst>
            <a:outerShdw blurRad="292100" dist="139700" dir="2700000" algn="tl" rotWithShape="0">
              <a:srgbClr val="333333">
                <a:alpha val="65000"/>
              </a:srgbClr>
            </a:outerShdw>
          </a:effectLst>
        </p:spPr>
      </p:pic>
      <p:cxnSp>
        <p:nvCxnSpPr>
          <p:cNvPr id="20" name="Connecteur droit avec flèche 19">
            <a:extLst>
              <a:ext uri="{FF2B5EF4-FFF2-40B4-BE49-F238E27FC236}">
                <a16:creationId xmlns:a16="http://schemas.microsoft.com/office/drawing/2014/main" id="{37400D92-2019-727F-13B2-4E65FB4E6679}"/>
              </a:ext>
            </a:extLst>
          </p:cNvPr>
          <p:cNvCxnSpPr>
            <a:cxnSpLocks/>
          </p:cNvCxnSpPr>
          <p:nvPr/>
        </p:nvCxnSpPr>
        <p:spPr>
          <a:xfrm flipV="1">
            <a:off x="5551963" y="5273661"/>
            <a:ext cx="333525" cy="44646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4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089738" cy="1280890"/>
          </a:xfrm>
        </p:spPr>
        <p:txBody>
          <a:bodyPr rtlCol="0"/>
          <a:lstStyle/>
          <a:p>
            <a:pPr rtl="0"/>
            <a:r>
              <a:rPr lang="fr-FR" dirty="0"/>
              <a:t>Créer un indicateur sous forme de texte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114</a:t>
            </a:fld>
            <a:endParaRPr lang="fr-FR" noProof="0"/>
          </a:p>
        </p:txBody>
      </p:sp>
      <p:sp>
        <p:nvSpPr>
          <p:cNvPr id="12" name="Espace réservé du contenu 2">
            <a:extLst>
              <a:ext uri="{FF2B5EF4-FFF2-40B4-BE49-F238E27FC236}">
                <a16:creationId xmlns:a16="http://schemas.microsoft.com/office/drawing/2014/main" id="{28290DF6-88E9-0BBB-6DF7-47AF2ABBB34E}"/>
              </a:ext>
            </a:extLst>
          </p:cNvPr>
          <p:cNvSpPr txBox="1">
            <a:spLocks/>
          </p:cNvSpPr>
          <p:nvPr/>
        </p:nvSpPr>
        <p:spPr>
          <a:xfrm>
            <a:off x="1862642" y="1815702"/>
            <a:ext cx="8466715" cy="458564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fr-FR" sz="2000" dirty="0">
                <a:solidFill>
                  <a:schemeClr val="tx1"/>
                </a:solidFill>
              </a:rPr>
              <a:t>Je souhaite afficher l’indicateur de la part des ventes en France et le mettre en avant. J’utilise le visuel « carte » :</a:t>
            </a: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marL="342900" indent="-342900" algn="just">
              <a:buFont typeface="Wingdings" panose="05000000000000000000" pitchFamily="2" charset="2"/>
              <a:buChar char="Ø"/>
            </a:pPr>
            <a:r>
              <a:rPr lang="fr-FR" sz="2000" dirty="0">
                <a:solidFill>
                  <a:schemeClr val="tx1"/>
                </a:solidFill>
              </a:rPr>
              <a:t>Je souhaite afficher plusieurs indicateurs clés, j’utilise le visuel « La carte à plusieurs lignes ».</a:t>
            </a:r>
          </a:p>
        </p:txBody>
      </p:sp>
      <p:pic>
        <p:nvPicPr>
          <p:cNvPr id="13" name="Image 12">
            <a:extLst>
              <a:ext uri="{FF2B5EF4-FFF2-40B4-BE49-F238E27FC236}">
                <a16:creationId xmlns:a16="http://schemas.microsoft.com/office/drawing/2014/main" id="{2DF6EA06-E58C-657F-3E5F-E235A8A1D3FB}"/>
              </a:ext>
            </a:extLst>
          </p:cNvPr>
          <p:cNvPicPr>
            <a:picLocks noChangeAspect="1"/>
          </p:cNvPicPr>
          <p:nvPr/>
        </p:nvPicPr>
        <p:blipFill>
          <a:blip r:embed="rId5"/>
          <a:stretch>
            <a:fillRect/>
          </a:stretch>
        </p:blipFill>
        <p:spPr>
          <a:xfrm>
            <a:off x="5536204" y="3016072"/>
            <a:ext cx="1743075" cy="1200150"/>
          </a:xfrm>
          <a:prstGeom prst="rect">
            <a:avLst/>
          </a:prstGeom>
          <a:ln>
            <a:noFill/>
          </a:ln>
          <a:effectLst>
            <a:outerShdw blurRad="292100" dist="139700" dir="2700000" algn="tl" rotWithShape="0">
              <a:srgbClr val="333333">
                <a:alpha val="65000"/>
              </a:srgbClr>
            </a:outerShdw>
          </a:effectLst>
        </p:spPr>
      </p:pic>
      <p:cxnSp>
        <p:nvCxnSpPr>
          <p:cNvPr id="14" name="Connecteur droit avec flèche 13">
            <a:extLst>
              <a:ext uri="{FF2B5EF4-FFF2-40B4-BE49-F238E27FC236}">
                <a16:creationId xmlns:a16="http://schemas.microsoft.com/office/drawing/2014/main" id="{75B92983-899F-D5CC-E439-46491479F7E1}"/>
              </a:ext>
            </a:extLst>
          </p:cNvPr>
          <p:cNvCxnSpPr>
            <a:cxnSpLocks/>
          </p:cNvCxnSpPr>
          <p:nvPr/>
        </p:nvCxnSpPr>
        <p:spPr>
          <a:xfrm flipH="1">
            <a:off x="6569067" y="2531470"/>
            <a:ext cx="1016758" cy="120034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6962C479-F169-8837-5F89-29A80BDB0DDC}"/>
              </a:ext>
            </a:extLst>
          </p:cNvPr>
          <p:cNvCxnSpPr>
            <a:cxnSpLocks/>
          </p:cNvCxnSpPr>
          <p:nvPr/>
        </p:nvCxnSpPr>
        <p:spPr>
          <a:xfrm flipH="1">
            <a:off x="4706147" y="3821088"/>
            <a:ext cx="170159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6" name="Image 15">
            <a:extLst>
              <a:ext uri="{FF2B5EF4-FFF2-40B4-BE49-F238E27FC236}">
                <a16:creationId xmlns:a16="http://schemas.microsoft.com/office/drawing/2014/main" id="{FFEEDB4C-29CB-728C-9EA4-FE388735834E}"/>
              </a:ext>
            </a:extLst>
          </p:cNvPr>
          <p:cNvPicPr>
            <a:picLocks noChangeAspect="1"/>
          </p:cNvPicPr>
          <p:nvPr/>
        </p:nvPicPr>
        <p:blipFill>
          <a:blip r:embed="rId6"/>
          <a:stretch>
            <a:fillRect/>
          </a:stretch>
        </p:blipFill>
        <p:spPr>
          <a:xfrm>
            <a:off x="2824999" y="2845988"/>
            <a:ext cx="1809763" cy="1771663"/>
          </a:xfrm>
          <a:prstGeom prst="rect">
            <a:avLst/>
          </a:prstGeom>
          <a:ln>
            <a:noFill/>
          </a:ln>
          <a:effectLst>
            <a:outerShdw blurRad="292100" dist="139700" dir="2700000" algn="tl" rotWithShape="0">
              <a:srgbClr val="333333">
                <a:alpha val="65000"/>
              </a:srgbClr>
            </a:outerShdw>
          </a:effectLst>
        </p:spPr>
      </p:pic>
      <p:pic>
        <p:nvPicPr>
          <p:cNvPr id="17" name="Image 16">
            <a:extLst>
              <a:ext uri="{FF2B5EF4-FFF2-40B4-BE49-F238E27FC236}">
                <a16:creationId xmlns:a16="http://schemas.microsoft.com/office/drawing/2014/main" id="{068A2A7A-1B09-AD6D-41E6-32AF1D26B54B}"/>
              </a:ext>
            </a:extLst>
          </p:cNvPr>
          <p:cNvPicPr>
            <a:picLocks noChangeAspect="1"/>
          </p:cNvPicPr>
          <p:nvPr/>
        </p:nvPicPr>
        <p:blipFill>
          <a:blip r:embed="rId7"/>
          <a:stretch>
            <a:fillRect/>
          </a:stretch>
        </p:blipFill>
        <p:spPr>
          <a:xfrm>
            <a:off x="9161949" y="3169417"/>
            <a:ext cx="2129765" cy="1878218"/>
          </a:xfrm>
          <a:prstGeom prst="rect">
            <a:avLst/>
          </a:prstGeom>
        </p:spPr>
      </p:pic>
      <p:cxnSp>
        <p:nvCxnSpPr>
          <p:cNvPr id="18" name="Connecteur droit avec flèche 17">
            <a:extLst>
              <a:ext uri="{FF2B5EF4-FFF2-40B4-BE49-F238E27FC236}">
                <a16:creationId xmlns:a16="http://schemas.microsoft.com/office/drawing/2014/main" id="{58D5BD7D-B2D2-2AE1-0F7F-E425627310B1}"/>
              </a:ext>
            </a:extLst>
          </p:cNvPr>
          <p:cNvCxnSpPr>
            <a:cxnSpLocks/>
          </p:cNvCxnSpPr>
          <p:nvPr/>
        </p:nvCxnSpPr>
        <p:spPr>
          <a:xfrm flipV="1">
            <a:off x="5975389" y="3993227"/>
            <a:ext cx="784746" cy="120712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20270B24-7ECC-B40D-1DA7-7CEAB20CB2A2}"/>
              </a:ext>
            </a:extLst>
          </p:cNvPr>
          <p:cNvCxnSpPr>
            <a:cxnSpLocks/>
          </p:cNvCxnSpPr>
          <p:nvPr/>
        </p:nvCxnSpPr>
        <p:spPr>
          <a:xfrm>
            <a:off x="6927206" y="3821088"/>
            <a:ext cx="2109904"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61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115</a:t>
            </a:fld>
            <a:endParaRPr lang="fr-FR" noProof="0"/>
          </a:p>
        </p:txBody>
      </p:sp>
      <p:sp>
        <p:nvSpPr>
          <p:cNvPr id="6" name="ZoneTexte 5"/>
          <p:cNvSpPr txBox="1"/>
          <p:nvPr/>
        </p:nvSpPr>
        <p:spPr>
          <a:xfrm>
            <a:off x="8095488" y="1770380"/>
            <a:ext cx="3523488" cy="3970318"/>
          </a:xfrm>
          <a:prstGeom prst="rect">
            <a:avLst/>
          </a:prstGeom>
          <a:noFill/>
        </p:spPr>
        <p:txBody>
          <a:bodyPr wrap="square" rtlCol="0">
            <a:spAutoFit/>
          </a:bodyPr>
          <a:lstStyle/>
          <a:p>
            <a:pPr algn="just"/>
            <a:r>
              <a:rPr lang="fr-FR" dirty="0"/>
              <a:t>Je souhaite </a:t>
            </a:r>
            <a:r>
              <a:rPr lang="fr-FR" b="1" dirty="0"/>
              <a:t>créer un graphique</a:t>
            </a:r>
            <a:r>
              <a:rPr lang="fr-FR" dirty="0"/>
              <a:t> :</a:t>
            </a:r>
          </a:p>
          <a:p>
            <a:pPr marL="285750" indent="-285750" algn="just">
              <a:buFontTx/>
              <a:buChar char="-"/>
            </a:pPr>
            <a:r>
              <a:rPr lang="fr-FR" dirty="0"/>
              <a:t>Soit, je sélectionne d’abord le visuel puis je glisse mes données,</a:t>
            </a:r>
          </a:p>
          <a:p>
            <a:pPr marL="285750" indent="-285750" algn="just">
              <a:buFontTx/>
              <a:buChar char="-"/>
            </a:pPr>
            <a:r>
              <a:rPr lang="fr-FR" dirty="0"/>
              <a:t>Soit, je glisse mes données et sélectionne ensuite le visuel que je souhaite.</a:t>
            </a:r>
          </a:p>
          <a:p>
            <a:pPr marL="285750" indent="-285750" algn="just">
              <a:buFontTx/>
              <a:buChar char="-"/>
            </a:pPr>
            <a:endParaRPr lang="fr-FR" dirty="0"/>
          </a:p>
          <a:p>
            <a:pPr marL="285750" indent="-285750" algn="just">
              <a:buFontTx/>
              <a:buChar char="-"/>
            </a:pPr>
            <a:endParaRPr lang="fr-FR" dirty="0"/>
          </a:p>
          <a:p>
            <a:pPr algn="just"/>
            <a:r>
              <a:rPr lang="fr-FR" dirty="0"/>
              <a:t>Ici, je </a:t>
            </a:r>
            <a:r>
              <a:rPr lang="fr-FR" b="1" dirty="0"/>
              <a:t>prends les classes de produit </a:t>
            </a:r>
            <a:r>
              <a:rPr lang="fr-FR" dirty="0"/>
              <a:t>pour avoir la </a:t>
            </a:r>
            <a:r>
              <a:rPr lang="fr-FR" dirty="0" err="1"/>
              <a:t>réparition</a:t>
            </a:r>
            <a:r>
              <a:rPr lang="fr-FR" dirty="0"/>
              <a:t> du montant des ventes par classe de produit.</a:t>
            </a:r>
          </a:p>
        </p:txBody>
      </p:sp>
      <p:pic>
        <p:nvPicPr>
          <p:cNvPr id="9" name="Image 8">
            <a:extLst>
              <a:ext uri="{FF2B5EF4-FFF2-40B4-BE49-F238E27FC236}">
                <a16:creationId xmlns:a16="http://schemas.microsoft.com/office/drawing/2014/main" id="{FE548AE1-6D43-C42C-C9C4-87F39DE01040}"/>
              </a:ext>
            </a:extLst>
          </p:cNvPr>
          <p:cNvPicPr>
            <a:picLocks noChangeAspect="1"/>
          </p:cNvPicPr>
          <p:nvPr/>
        </p:nvPicPr>
        <p:blipFill>
          <a:blip r:embed="rId3"/>
          <a:stretch>
            <a:fillRect/>
          </a:stretch>
        </p:blipFill>
        <p:spPr>
          <a:xfrm>
            <a:off x="2338228" y="2189949"/>
            <a:ext cx="5214919" cy="3254830"/>
          </a:xfrm>
          <a:prstGeom prst="rect">
            <a:avLst/>
          </a:prstGeom>
        </p:spPr>
      </p:pic>
    </p:spTree>
    <p:extLst>
      <p:ext uri="{BB962C8B-B14F-4D97-AF65-F5344CB8AC3E}">
        <p14:creationId xmlns:p14="http://schemas.microsoft.com/office/powerpoint/2010/main" val="356479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Créer une ligne de moyenne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116</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2591068" y="1991998"/>
            <a:ext cx="8915400" cy="3777622"/>
          </a:xfrm>
        </p:spPr>
        <p:txBody>
          <a:bodyPr/>
          <a:lstStyle/>
          <a:p>
            <a:pPr algn="just"/>
            <a:r>
              <a:rPr lang="fr-FR" dirty="0"/>
              <a:t>Je choisis un graphique en histogramme et je mets mes valeurs.</a:t>
            </a:r>
          </a:p>
          <a:p>
            <a:pPr algn="just"/>
            <a:r>
              <a:rPr lang="fr-FR" dirty="0"/>
              <a:t>Si je vais dans le 3me icône de visualisations, on me propose des indicateurs statistiques de base à rajouter sur mon graphique.</a:t>
            </a:r>
          </a:p>
        </p:txBody>
      </p:sp>
      <p:pic>
        <p:nvPicPr>
          <p:cNvPr id="4" name="Image 3">
            <a:extLst>
              <a:ext uri="{FF2B5EF4-FFF2-40B4-BE49-F238E27FC236}">
                <a16:creationId xmlns:a16="http://schemas.microsoft.com/office/drawing/2014/main" id="{93DD5381-593B-465C-9BCC-F1EFB56F928E}"/>
              </a:ext>
            </a:extLst>
          </p:cNvPr>
          <p:cNvPicPr>
            <a:picLocks noChangeAspect="1"/>
          </p:cNvPicPr>
          <p:nvPr/>
        </p:nvPicPr>
        <p:blipFill>
          <a:blip r:embed="rId3"/>
          <a:stretch>
            <a:fillRect/>
          </a:stretch>
        </p:blipFill>
        <p:spPr>
          <a:xfrm>
            <a:off x="1528109" y="3196217"/>
            <a:ext cx="2138516" cy="2747399"/>
          </a:xfrm>
          <a:prstGeom prst="rect">
            <a:avLst/>
          </a:prstGeom>
        </p:spPr>
      </p:pic>
      <p:pic>
        <p:nvPicPr>
          <p:cNvPr id="6" name="Image 5">
            <a:extLst>
              <a:ext uri="{FF2B5EF4-FFF2-40B4-BE49-F238E27FC236}">
                <a16:creationId xmlns:a16="http://schemas.microsoft.com/office/drawing/2014/main" id="{4298B9A5-B1B0-40C6-B970-80AA2765D577}"/>
              </a:ext>
            </a:extLst>
          </p:cNvPr>
          <p:cNvPicPr>
            <a:picLocks noChangeAspect="1"/>
          </p:cNvPicPr>
          <p:nvPr/>
        </p:nvPicPr>
        <p:blipFill>
          <a:blip r:embed="rId4"/>
          <a:stretch>
            <a:fillRect/>
          </a:stretch>
        </p:blipFill>
        <p:spPr>
          <a:xfrm>
            <a:off x="9863104" y="3084290"/>
            <a:ext cx="1782354" cy="3321078"/>
          </a:xfrm>
          <a:prstGeom prst="rect">
            <a:avLst/>
          </a:prstGeom>
        </p:spPr>
      </p:pic>
      <p:pic>
        <p:nvPicPr>
          <p:cNvPr id="7" name="Image 6">
            <a:extLst>
              <a:ext uri="{FF2B5EF4-FFF2-40B4-BE49-F238E27FC236}">
                <a16:creationId xmlns:a16="http://schemas.microsoft.com/office/drawing/2014/main" id="{331A01BB-DCD6-4A23-A321-A1320AAD3D1B}"/>
              </a:ext>
            </a:extLst>
          </p:cNvPr>
          <p:cNvPicPr>
            <a:picLocks noChangeAspect="1"/>
          </p:cNvPicPr>
          <p:nvPr/>
        </p:nvPicPr>
        <p:blipFill>
          <a:blip r:embed="rId5"/>
          <a:stretch>
            <a:fillRect/>
          </a:stretch>
        </p:blipFill>
        <p:spPr>
          <a:xfrm>
            <a:off x="3928796" y="3489656"/>
            <a:ext cx="5672136" cy="2366962"/>
          </a:xfrm>
          <a:prstGeom prst="rect">
            <a:avLst/>
          </a:prstGeom>
        </p:spPr>
      </p:pic>
      <p:cxnSp>
        <p:nvCxnSpPr>
          <p:cNvPr id="10" name="Connecteur droit avec flèche 9">
            <a:extLst>
              <a:ext uri="{FF2B5EF4-FFF2-40B4-BE49-F238E27FC236}">
                <a16:creationId xmlns:a16="http://schemas.microsoft.com/office/drawing/2014/main" id="{28D69BEA-DCB1-4D1F-93EC-65A7B3EAE506}"/>
              </a:ext>
            </a:extLst>
          </p:cNvPr>
          <p:cNvCxnSpPr/>
          <p:nvPr/>
        </p:nvCxnSpPr>
        <p:spPr>
          <a:xfrm>
            <a:off x="2597367" y="5130514"/>
            <a:ext cx="1331429" cy="23640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006A7516-9A65-402B-8A19-D43F2E9BD1DE}"/>
              </a:ext>
            </a:extLst>
          </p:cNvPr>
          <p:cNvCxnSpPr>
            <a:cxnSpLocks/>
          </p:cNvCxnSpPr>
          <p:nvPr/>
        </p:nvCxnSpPr>
        <p:spPr>
          <a:xfrm flipV="1">
            <a:off x="9609087" y="4230374"/>
            <a:ext cx="390793" cy="113654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06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117</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543050" y="1991998"/>
            <a:ext cx="4788594" cy="4241892"/>
          </a:xfrm>
        </p:spPr>
        <p:txBody>
          <a:bodyPr>
            <a:normAutofit/>
          </a:bodyPr>
          <a:lstStyle/>
          <a:p>
            <a:pPr algn="just"/>
            <a:r>
              <a:rPr lang="fr-FR" dirty="0"/>
              <a:t>Sur la nouvelle version (février 2022), il y a deux items de gestion du format : </a:t>
            </a:r>
            <a:r>
              <a:rPr lang="fr-FR" b="1" dirty="0">
                <a:solidFill>
                  <a:schemeClr val="accent1"/>
                </a:solidFill>
              </a:rPr>
              <a:t>Object visuel </a:t>
            </a:r>
            <a:r>
              <a:rPr lang="fr-FR" dirty="0"/>
              <a:t>pour tout ce qui concerne la mise en forme des valeurs et résultats du visuel, soit le contenu du visuel.</a:t>
            </a:r>
          </a:p>
          <a:p>
            <a:pPr algn="just"/>
            <a:r>
              <a:rPr lang="fr-FR" dirty="0"/>
              <a:t>L’item </a:t>
            </a:r>
            <a:r>
              <a:rPr lang="fr-FR" b="1" dirty="0">
                <a:solidFill>
                  <a:schemeClr val="accent1"/>
                </a:solidFill>
              </a:rPr>
              <a:t>Général</a:t>
            </a:r>
            <a:r>
              <a:rPr lang="fr-FR" dirty="0">
                <a:solidFill>
                  <a:schemeClr val="tx1"/>
                </a:solidFill>
              </a:rPr>
              <a:t> qui va reprendre la mise en forme du visuel sur la page (effets, titre général etc.)</a:t>
            </a:r>
            <a:endParaRPr lang="fr-FR" b="1" dirty="0">
              <a:solidFill>
                <a:schemeClr val="accent1"/>
              </a:solidFill>
            </a:endParaRPr>
          </a:p>
          <a:p>
            <a:pPr algn="just"/>
            <a:r>
              <a:rPr lang="fr-FR" dirty="0"/>
              <a:t>Je pourrais aller ensuite dans chaque partie pour gérer la mise en forme des valeurs, du fond, les titres de sections etc.</a:t>
            </a:r>
          </a:p>
          <a:p>
            <a:pPr algn="just"/>
            <a:endParaRPr lang="fr-FR" dirty="0"/>
          </a:p>
          <a:p>
            <a:pPr algn="just"/>
            <a:endParaRPr lang="fr-FR" dirty="0"/>
          </a:p>
        </p:txBody>
      </p:sp>
      <p:pic>
        <p:nvPicPr>
          <p:cNvPr id="4" name="Image 3">
            <a:extLst>
              <a:ext uri="{FF2B5EF4-FFF2-40B4-BE49-F238E27FC236}">
                <a16:creationId xmlns:a16="http://schemas.microsoft.com/office/drawing/2014/main" id="{EC4C281C-A2E9-46B4-8644-C12BBA90EFF7}"/>
              </a:ext>
            </a:extLst>
          </p:cNvPr>
          <p:cNvPicPr>
            <a:picLocks noChangeAspect="1"/>
          </p:cNvPicPr>
          <p:nvPr/>
        </p:nvPicPr>
        <p:blipFill>
          <a:blip r:embed="rId3"/>
          <a:stretch>
            <a:fillRect/>
          </a:stretch>
        </p:blipFill>
        <p:spPr>
          <a:xfrm>
            <a:off x="6928254" y="1309429"/>
            <a:ext cx="1990740" cy="4924461"/>
          </a:xfrm>
          <a:prstGeom prst="rect">
            <a:avLst/>
          </a:prstGeom>
        </p:spPr>
      </p:pic>
      <p:pic>
        <p:nvPicPr>
          <p:cNvPr id="7" name="Image 6">
            <a:extLst>
              <a:ext uri="{FF2B5EF4-FFF2-40B4-BE49-F238E27FC236}">
                <a16:creationId xmlns:a16="http://schemas.microsoft.com/office/drawing/2014/main" id="{49B866D4-48BA-4139-9E2E-B35923D477C6}"/>
              </a:ext>
            </a:extLst>
          </p:cNvPr>
          <p:cNvPicPr>
            <a:picLocks noChangeAspect="1"/>
          </p:cNvPicPr>
          <p:nvPr/>
        </p:nvPicPr>
        <p:blipFill>
          <a:blip r:embed="rId4"/>
          <a:stretch>
            <a:fillRect/>
          </a:stretch>
        </p:blipFill>
        <p:spPr>
          <a:xfrm>
            <a:off x="9292677" y="1905000"/>
            <a:ext cx="2552719" cy="3638577"/>
          </a:xfrm>
          <a:prstGeom prst="rect">
            <a:avLst/>
          </a:prstGeom>
        </p:spPr>
      </p:pic>
    </p:spTree>
    <p:extLst>
      <p:ext uri="{BB962C8B-B14F-4D97-AF65-F5344CB8AC3E}">
        <p14:creationId xmlns:p14="http://schemas.microsoft.com/office/powerpoint/2010/main" val="27420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Mise en forme Personnalisée</a:t>
            </a:r>
          </a:p>
        </p:txBody>
      </p:sp>
      <p:sp>
        <p:nvSpPr>
          <p:cNvPr id="3" name="Espace réservé du contenu 2"/>
          <p:cNvSpPr>
            <a:spLocks noGrp="1"/>
          </p:cNvSpPr>
          <p:nvPr>
            <p:ph idx="1"/>
          </p:nvPr>
        </p:nvSpPr>
        <p:spPr>
          <a:xfrm>
            <a:off x="2592925" y="1264555"/>
            <a:ext cx="8466715" cy="4449618"/>
          </a:xfrm>
        </p:spPr>
        <p:txBody>
          <a:bodyPr rtlCol="0">
            <a:normAutofit/>
          </a:bodyPr>
          <a:lstStyle/>
          <a:p>
            <a:pPr marL="0" indent="0" algn="just">
              <a:buNone/>
            </a:pPr>
            <a:endParaRPr lang="fr-FR" sz="2000" dirty="0"/>
          </a:p>
          <a:p>
            <a:r>
              <a:rPr lang="fr-FR" dirty="0"/>
              <a:t>Mise en forme des séries personnalisé :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118</a:t>
            </a:fld>
            <a:endParaRPr lang="fr-FR" noProof="0"/>
          </a:p>
        </p:txBody>
      </p:sp>
      <p:sp>
        <p:nvSpPr>
          <p:cNvPr id="8" name="ZoneTexte 7"/>
          <p:cNvSpPr txBox="1"/>
          <p:nvPr/>
        </p:nvSpPr>
        <p:spPr>
          <a:xfrm>
            <a:off x="5626236" y="2828835"/>
            <a:ext cx="4922729" cy="1477328"/>
          </a:xfrm>
          <a:prstGeom prst="rect">
            <a:avLst/>
          </a:prstGeom>
          <a:noFill/>
        </p:spPr>
        <p:txBody>
          <a:bodyPr wrap="square" rtlCol="0">
            <a:spAutoFit/>
          </a:bodyPr>
          <a:lstStyle/>
          <a:p>
            <a:r>
              <a:rPr lang="fr-FR" dirty="0"/>
              <a:t>Aller dans le </a:t>
            </a:r>
            <a:r>
              <a:rPr lang="fr-FR" i="1" dirty="0"/>
              <a:t>format </a:t>
            </a:r>
            <a:r>
              <a:rPr lang="fr-FR" dirty="0"/>
              <a:t>de la visualisation :</a:t>
            </a:r>
          </a:p>
          <a:p>
            <a:r>
              <a:rPr lang="fr-FR" dirty="0"/>
              <a:t>Cliquer sur </a:t>
            </a:r>
            <a:r>
              <a:rPr lang="fr-FR" i="1" dirty="0"/>
              <a:t>Object visuel</a:t>
            </a:r>
          </a:p>
          <a:p>
            <a:r>
              <a:rPr lang="fr-FR" dirty="0"/>
              <a:t>Cliquer sur </a:t>
            </a:r>
            <a:r>
              <a:rPr lang="fr-FR" i="1" dirty="0"/>
              <a:t>Colonnes</a:t>
            </a:r>
          </a:p>
          <a:p>
            <a:r>
              <a:rPr lang="fr-FR" dirty="0"/>
              <a:t>Puis activer </a:t>
            </a:r>
            <a:r>
              <a:rPr lang="fr-FR" b="1" dirty="0"/>
              <a:t>Afficher tout</a:t>
            </a:r>
          </a:p>
          <a:p>
            <a:endParaRPr lang="fr-FR" dirty="0"/>
          </a:p>
        </p:txBody>
      </p:sp>
      <p:pic>
        <p:nvPicPr>
          <p:cNvPr id="9" name="Image 8">
            <a:extLst>
              <a:ext uri="{FF2B5EF4-FFF2-40B4-BE49-F238E27FC236}">
                <a16:creationId xmlns:a16="http://schemas.microsoft.com/office/drawing/2014/main" id="{DD9B65B8-3CC9-4503-B683-79FC956B02EA}"/>
              </a:ext>
            </a:extLst>
          </p:cNvPr>
          <p:cNvPicPr>
            <a:picLocks noChangeAspect="1"/>
          </p:cNvPicPr>
          <p:nvPr/>
        </p:nvPicPr>
        <p:blipFill>
          <a:blip r:embed="rId3"/>
          <a:stretch>
            <a:fillRect/>
          </a:stretch>
        </p:blipFill>
        <p:spPr>
          <a:xfrm>
            <a:off x="2168760" y="2275647"/>
            <a:ext cx="2374896" cy="4449618"/>
          </a:xfrm>
          <a:prstGeom prst="rect">
            <a:avLst/>
          </a:prstGeom>
        </p:spPr>
      </p:pic>
      <p:pic>
        <p:nvPicPr>
          <p:cNvPr id="12" name="Image 11">
            <a:extLst>
              <a:ext uri="{FF2B5EF4-FFF2-40B4-BE49-F238E27FC236}">
                <a16:creationId xmlns:a16="http://schemas.microsoft.com/office/drawing/2014/main" id="{1612D085-7FC6-48E0-A5B5-5909B5D561B5}"/>
              </a:ext>
            </a:extLst>
          </p:cNvPr>
          <p:cNvPicPr>
            <a:picLocks noChangeAspect="1"/>
          </p:cNvPicPr>
          <p:nvPr/>
        </p:nvPicPr>
        <p:blipFill>
          <a:blip r:embed="rId4"/>
          <a:stretch>
            <a:fillRect/>
          </a:stretch>
        </p:blipFill>
        <p:spPr>
          <a:xfrm>
            <a:off x="8666358" y="3570936"/>
            <a:ext cx="2543194" cy="3067072"/>
          </a:xfrm>
          <a:prstGeom prst="rect">
            <a:avLst/>
          </a:prstGeom>
        </p:spPr>
      </p:pic>
    </p:spTree>
    <p:extLst>
      <p:ext uri="{BB962C8B-B14F-4D97-AF65-F5344CB8AC3E}">
        <p14:creationId xmlns:p14="http://schemas.microsoft.com/office/powerpoint/2010/main" val="104647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En courbes et histogramme empilé</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119</a:t>
            </a:fld>
            <a:endParaRPr lang="fr-FR" noProof="0"/>
          </a:p>
        </p:txBody>
      </p:sp>
      <p:pic>
        <p:nvPicPr>
          <p:cNvPr id="4" name="Espace réservé du contenu 3">
            <a:extLst>
              <a:ext uri="{FF2B5EF4-FFF2-40B4-BE49-F238E27FC236}">
                <a16:creationId xmlns:a16="http://schemas.microsoft.com/office/drawing/2014/main" id="{49B6BC28-5B5D-4D90-A76F-A27A9DD701BB}"/>
              </a:ext>
            </a:extLst>
          </p:cNvPr>
          <p:cNvPicPr>
            <a:picLocks noGrp="1" noChangeAspect="1"/>
          </p:cNvPicPr>
          <p:nvPr>
            <p:ph idx="1"/>
          </p:nvPr>
        </p:nvPicPr>
        <p:blipFill>
          <a:blip r:embed="rId3"/>
          <a:stretch>
            <a:fillRect/>
          </a:stretch>
        </p:blipFill>
        <p:spPr>
          <a:xfrm>
            <a:off x="1982789" y="2144718"/>
            <a:ext cx="7327596" cy="3549116"/>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id="{6C34DE97-E1EA-4479-B3FB-8F7C35FAF9AA}"/>
              </a:ext>
            </a:extLst>
          </p:cNvPr>
          <p:cNvPicPr>
            <a:picLocks noChangeAspect="1"/>
          </p:cNvPicPr>
          <p:nvPr/>
        </p:nvPicPr>
        <p:blipFill>
          <a:blip r:embed="rId4"/>
          <a:stretch>
            <a:fillRect/>
          </a:stretch>
        </p:blipFill>
        <p:spPr>
          <a:xfrm>
            <a:off x="9497652" y="2025913"/>
            <a:ext cx="1713484" cy="4475020"/>
          </a:xfrm>
          <a:prstGeom prst="rect">
            <a:avLst/>
          </a:prstGeom>
        </p:spPr>
      </p:pic>
      <p:sp>
        <p:nvSpPr>
          <p:cNvPr id="7" name="Ellipse 6">
            <a:extLst>
              <a:ext uri="{FF2B5EF4-FFF2-40B4-BE49-F238E27FC236}">
                <a16:creationId xmlns:a16="http://schemas.microsoft.com/office/drawing/2014/main" id="{F8CDA894-4BBE-492D-903D-9C4B9AE92832}"/>
              </a:ext>
            </a:extLst>
          </p:cNvPr>
          <p:cNvSpPr/>
          <p:nvPr/>
        </p:nvSpPr>
        <p:spPr>
          <a:xfrm>
            <a:off x="8008224" y="2638789"/>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C13E1435-8A5F-472E-9C76-A4EEB217DD34}"/>
              </a:ext>
            </a:extLst>
          </p:cNvPr>
          <p:cNvSpPr txBox="1"/>
          <p:nvPr/>
        </p:nvSpPr>
        <p:spPr>
          <a:xfrm>
            <a:off x="8320705" y="2382843"/>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1</a:t>
            </a:r>
          </a:p>
        </p:txBody>
      </p:sp>
      <p:sp>
        <p:nvSpPr>
          <p:cNvPr id="10" name="Ellipse 9">
            <a:extLst>
              <a:ext uri="{FF2B5EF4-FFF2-40B4-BE49-F238E27FC236}">
                <a16:creationId xmlns:a16="http://schemas.microsoft.com/office/drawing/2014/main" id="{1DB1901C-C9B7-4065-A4B0-CB53C193E1A4}"/>
              </a:ext>
            </a:extLst>
          </p:cNvPr>
          <p:cNvSpPr/>
          <p:nvPr/>
        </p:nvSpPr>
        <p:spPr>
          <a:xfrm>
            <a:off x="9549283" y="5595855"/>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B33559ED-D4EB-4BE4-9F35-92A23770C2D7}"/>
              </a:ext>
            </a:extLst>
          </p:cNvPr>
          <p:cNvSpPr txBox="1"/>
          <p:nvPr/>
        </p:nvSpPr>
        <p:spPr>
          <a:xfrm>
            <a:off x="9467958" y="5254148"/>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2</a:t>
            </a:r>
          </a:p>
        </p:txBody>
      </p:sp>
      <p:sp>
        <p:nvSpPr>
          <p:cNvPr id="12" name="Ellipse 11">
            <a:extLst>
              <a:ext uri="{FF2B5EF4-FFF2-40B4-BE49-F238E27FC236}">
                <a16:creationId xmlns:a16="http://schemas.microsoft.com/office/drawing/2014/main" id="{511957D5-ECCD-4C6F-A739-A62734D6D5FA}"/>
              </a:ext>
            </a:extLst>
          </p:cNvPr>
          <p:cNvSpPr/>
          <p:nvPr/>
        </p:nvSpPr>
        <p:spPr>
          <a:xfrm>
            <a:off x="6120430" y="3689697"/>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D99F19B1-DC31-4684-BE4A-4E3E089D6D62}"/>
              </a:ext>
            </a:extLst>
          </p:cNvPr>
          <p:cNvSpPr txBox="1"/>
          <p:nvPr/>
        </p:nvSpPr>
        <p:spPr>
          <a:xfrm>
            <a:off x="6432911" y="3433751"/>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3</a:t>
            </a:r>
          </a:p>
        </p:txBody>
      </p:sp>
      <p:sp>
        <p:nvSpPr>
          <p:cNvPr id="14" name="ZoneTexte 13">
            <a:extLst>
              <a:ext uri="{FF2B5EF4-FFF2-40B4-BE49-F238E27FC236}">
                <a16:creationId xmlns:a16="http://schemas.microsoft.com/office/drawing/2014/main" id="{C66D73F9-0EF0-4BAB-8F7C-89C37A524EEB}"/>
              </a:ext>
            </a:extLst>
          </p:cNvPr>
          <p:cNvSpPr txBox="1"/>
          <p:nvPr/>
        </p:nvSpPr>
        <p:spPr>
          <a:xfrm>
            <a:off x="881680" y="3481376"/>
            <a:ext cx="5159964" cy="2308324"/>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just"/>
            <a:r>
              <a:rPr lang="fr-FR" dirty="0">
                <a:solidFill>
                  <a:schemeClr val="tx2"/>
                </a:solidFill>
              </a:rPr>
              <a:t>1 : Choix du graphique qui intègre deux formats différents.</a:t>
            </a:r>
          </a:p>
          <a:p>
            <a:pPr algn="just"/>
            <a:endParaRPr lang="fr-FR" dirty="0">
              <a:solidFill>
                <a:schemeClr val="tx2"/>
              </a:solidFill>
            </a:endParaRPr>
          </a:p>
          <a:p>
            <a:pPr algn="just"/>
            <a:r>
              <a:rPr lang="fr-FR" dirty="0">
                <a:solidFill>
                  <a:schemeClr val="tx2"/>
                </a:solidFill>
              </a:rPr>
              <a:t>2 : Choix des champs à utiliser :</a:t>
            </a:r>
          </a:p>
          <a:p>
            <a:pPr algn="just"/>
            <a:r>
              <a:rPr lang="fr-FR" dirty="0">
                <a:solidFill>
                  <a:schemeClr val="tx2"/>
                </a:solidFill>
              </a:rPr>
              <a:t>Country : axe partagé,</a:t>
            </a:r>
          </a:p>
          <a:p>
            <a:pPr algn="just"/>
            <a:r>
              <a:rPr lang="fr-FR" dirty="0" err="1">
                <a:solidFill>
                  <a:schemeClr val="tx2"/>
                </a:solidFill>
              </a:rPr>
              <a:t>SalesAmount</a:t>
            </a:r>
            <a:r>
              <a:rPr lang="fr-FR" dirty="0">
                <a:solidFill>
                  <a:schemeClr val="tx2"/>
                </a:solidFill>
              </a:rPr>
              <a:t> : valeurs de colonnes (histogramme)</a:t>
            </a:r>
          </a:p>
          <a:p>
            <a:pPr algn="just"/>
            <a:r>
              <a:rPr lang="fr-FR" dirty="0" err="1">
                <a:solidFill>
                  <a:schemeClr val="tx2"/>
                </a:solidFill>
              </a:rPr>
              <a:t>TotalCost</a:t>
            </a:r>
            <a:r>
              <a:rPr lang="fr-FR" dirty="0">
                <a:solidFill>
                  <a:schemeClr val="tx2"/>
                </a:solidFill>
              </a:rPr>
              <a:t> : valeurs de lignes (courbe). </a:t>
            </a:r>
          </a:p>
        </p:txBody>
      </p:sp>
      <p:cxnSp>
        <p:nvCxnSpPr>
          <p:cNvPr id="16" name="Connecteur droit avec flèche 15">
            <a:extLst>
              <a:ext uri="{FF2B5EF4-FFF2-40B4-BE49-F238E27FC236}">
                <a16:creationId xmlns:a16="http://schemas.microsoft.com/office/drawing/2014/main" id="{85405B2D-0720-4C85-8ED5-AB7A5E4BD1F0}"/>
              </a:ext>
            </a:extLst>
          </p:cNvPr>
          <p:cNvCxnSpPr/>
          <p:nvPr/>
        </p:nvCxnSpPr>
        <p:spPr>
          <a:xfrm flipH="1">
            <a:off x="8692180" y="2933757"/>
            <a:ext cx="933450" cy="912744"/>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D3AABEC4-AAEC-4D56-80A1-4B30E10A4E56}"/>
              </a:ext>
            </a:extLst>
          </p:cNvPr>
          <p:cNvCxnSpPr>
            <a:cxnSpLocks/>
          </p:cNvCxnSpPr>
          <p:nvPr/>
        </p:nvCxnSpPr>
        <p:spPr>
          <a:xfrm flipH="1" flipV="1">
            <a:off x="8692180" y="4986805"/>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1FAC4290-FDCA-4EFA-A6FB-02D75487BDFB}"/>
              </a:ext>
            </a:extLst>
          </p:cNvPr>
          <p:cNvCxnSpPr>
            <a:cxnSpLocks/>
          </p:cNvCxnSpPr>
          <p:nvPr/>
        </p:nvCxnSpPr>
        <p:spPr>
          <a:xfrm flipH="1" flipV="1">
            <a:off x="8663014" y="5605052"/>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51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12</a:t>
            </a:fld>
            <a:endParaRPr lang="fr-FR"/>
          </a:p>
        </p:txBody>
      </p:sp>
      <p:sp>
        <p:nvSpPr>
          <p:cNvPr id="5" name="Espace réservé du contenu 2"/>
          <p:cNvSpPr>
            <a:spLocks noGrp="1"/>
          </p:cNvSpPr>
          <p:nvPr>
            <p:ph idx="1"/>
          </p:nvPr>
        </p:nvSpPr>
        <p:spPr>
          <a:xfrm>
            <a:off x="1311580" y="1880419"/>
            <a:ext cx="10324898" cy="3200400"/>
          </a:xfrm>
        </p:spPr>
        <p:txBody>
          <a:bodyPr rtlCol="0">
            <a:noAutofit/>
          </a:bodyPr>
          <a:lstStyle/>
          <a:p>
            <a:pPr>
              <a:buFont typeface="Wingdings" panose="05000000000000000000" pitchFamily="2" charset="2"/>
              <a:buChar char="v"/>
              <a:defRPr/>
            </a:pPr>
            <a:r>
              <a:rPr lang="fr-FR" sz="2000" dirty="0">
                <a:solidFill>
                  <a:schemeClr val="tx2"/>
                </a:solidFill>
              </a:rPr>
              <a:t>C’est la relation d’égalité entre les deux qui permet la relation entre la table client et la table commande. C’est cette </a:t>
            </a:r>
            <a:r>
              <a:rPr lang="fr-FR" sz="2000" b="1" dirty="0">
                <a:solidFill>
                  <a:schemeClr val="tx2"/>
                </a:solidFill>
              </a:rPr>
              <a:t>relation qu’il faudra reproduire dans Power BI</a:t>
            </a:r>
            <a:r>
              <a:rPr lang="fr-FR" sz="2000" dirty="0">
                <a:solidFill>
                  <a:schemeClr val="tx2"/>
                </a:solidFill>
              </a:rPr>
              <a:t>.</a:t>
            </a:r>
          </a:p>
          <a:p>
            <a:pPr>
              <a:buFont typeface="Wingdings" panose="05000000000000000000" pitchFamily="2" charset="2"/>
              <a:buChar char="v"/>
              <a:defRPr/>
            </a:pPr>
            <a:r>
              <a:rPr lang="fr-FR" sz="2000" dirty="0">
                <a:solidFill>
                  <a:schemeClr val="tx2"/>
                </a:solidFill>
              </a:rPr>
              <a:t>Si pour un client, il peut y avoir au maximum plusieurs commandes, cela se retraduira par </a:t>
            </a:r>
            <a:r>
              <a:rPr lang="fr-FR" sz="2000" b="1" i="1" dirty="0">
                <a:solidFill>
                  <a:schemeClr val="accent5"/>
                </a:solidFill>
              </a:rPr>
              <a:t>une cardinalité N (BDD traditionnelles) et * (Power BI).</a:t>
            </a:r>
          </a:p>
          <a:p>
            <a:pPr>
              <a:buFont typeface="Wingdings" panose="05000000000000000000" pitchFamily="2" charset="2"/>
              <a:buChar char="v"/>
              <a:defRPr/>
            </a:pPr>
            <a:r>
              <a:rPr lang="fr-FR" sz="2000" dirty="0">
                <a:solidFill>
                  <a:schemeClr val="tx2"/>
                </a:solidFill>
              </a:rPr>
              <a:t>Si pour une commande, seulement un client au maximum peut y être lié, cela se retraduira par </a:t>
            </a:r>
            <a:r>
              <a:rPr lang="fr-FR" sz="2000" b="1" i="1" dirty="0">
                <a:solidFill>
                  <a:schemeClr val="accent5"/>
                </a:solidFill>
              </a:rPr>
              <a:t>une cardinalité 1 </a:t>
            </a:r>
            <a:r>
              <a:rPr lang="fr-FR" sz="2000" dirty="0">
                <a:solidFill>
                  <a:schemeClr val="tx2"/>
                </a:solidFill>
              </a:rPr>
              <a:t>(du côté de la clé primaire – unique).</a:t>
            </a:r>
          </a:p>
          <a:p>
            <a:pPr>
              <a:buFont typeface="Wingdings" panose="05000000000000000000" pitchFamily="2" charset="2"/>
              <a:buChar char="v"/>
              <a:defRPr/>
            </a:pPr>
            <a:r>
              <a:rPr lang="fr-FR" sz="2000" b="1" dirty="0">
                <a:solidFill>
                  <a:schemeClr val="accent1"/>
                </a:solidFill>
              </a:rPr>
              <a:t>Attention : </a:t>
            </a:r>
            <a:r>
              <a:rPr lang="fr-FR" sz="2000" dirty="0">
                <a:solidFill>
                  <a:schemeClr val="tx2"/>
                </a:solidFill>
              </a:rPr>
              <a:t>Power BI a tendance à les faire automatiquement si les noms des colonnes sont identiques. Il faut toujours contrôler.</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349172" y="5072464"/>
            <a:ext cx="9006370" cy="1463535"/>
          </a:xfrm>
          <a:prstGeom prst="rect">
            <a:avLst/>
          </a:prstGeom>
        </p:spPr>
      </p:pic>
      <p:pic>
        <p:nvPicPr>
          <p:cNvPr id="7" name="Image 6">
            <a:extLst>
              <a:ext uri="{FF2B5EF4-FFF2-40B4-BE49-F238E27FC236}">
                <a16:creationId xmlns:a16="http://schemas.microsoft.com/office/drawing/2014/main" id="{EF3CFDF8-01BB-F9EE-7A46-0575F98B41F8}"/>
              </a:ext>
            </a:extLst>
          </p:cNvPr>
          <p:cNvPicPr>
            <a:picLocks noChangeAspect="1"/>
          </p:cNvPicPr>
          <p:nvPr/>
        </p:nvPicPr>
        <p:blipFill>
          <a:blip r:embed="rId4"/>
          <a:stretch>
            <a:fillRect/>
          </a:stretch>
        </p:blipFill>
        <p:spPr>
          <a:xfrm>
            <a:off x="6852357" y="5804232"/>
            <a:ext cx="768568" cy="685645"/>
          </a:xfrm>
          <a:prstGeom prst="rect">
            <a:avLst/>
          </a:prstGeom>
        </p:spPr>
      </p:pic>
    </p:spTree>
    <p:extLst>
      <p:ext uri="{BB962C8B-B14F-4D97-AF65-F5344CB8AC3E}">
        <p14:creationId xmlns:p14="http://schemas.microsoft.com/office/powerpoint/2010/main" val="389874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2 types 2 échelles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120</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311579" y="1567179"/>
            <a:ext cx="6759407" cy="4503039"/>
          </a:xfrm>
        </p:spPr>
        <p:txBody>
          <a:bodyPr>
            <a:normAutofit lnSpcReduction="10000"/>
          </a:bodyPr>
          <a:lstStyle/>
          <a:p>
            <a:r>
              <a:rPr lang="fr-FR" dirty="0"/>
              <a:t>Afin d’avoir la seconde échelle sur la droite du graphique correspondant au second champ de valeurs (en lignes) et pouvoir comparer les deux, il va falloir aller dans FORMAT : Axe des Y. </a:t>
            </a:r>
          </a:p>
          <a:p>
            <a:r>
              <a:rPr lang="fr-FR" dirty="0"/>
              <a:t>Tout à la fin, sélectionner AFFICHER l’ELEMENT SECONDAIRE.</a:t>
            </a:r>
          </a:p>
          <a:p>
            <a:endParaRPr lang="fr-FR" dirty="0"/>
          </a:p>
          <a:p>
            <a:pPr lvl="3"/>
            <a:r>
              <a:rPr lang="fr-FR" sz="1800" dirty="0"/>
              <a:t> Le second axe doit être paramétré : millions ou milliards ?</a:t>
            </a:r>
          </a:p>
          <a:p>
            <a:pPr lvl="3"/>
            <a:r>
              <a:rPr lang="fr-FR" sz="1800" dirty="0"/>
              <a:t>Minimum et maximum : si on veut comparer et qu’on n’a pas les mêmes volumes, on risque d’avoir un décalage et de ne pas pouvoir faire de comparaison. Si pourcentage, il faudra mettre 0 et 1 (pour 100%).</a:t>
            </a:r>
          </a:p>
          <a:p>
            <a:endParaRPr lang="fr-FR" dirty="0"/>
          </a:p>
          <a:p>
            <a:endParaRPr lang="fr-FR" dirty="0"/>
          </a:p>
        </p:txBody>
      </p:sp>
      <p:pic>
        <p:nvPicPr>
          <p:cNvPr id="4" name="Image 3">
            <a:extLst>
              <a:ext uri="{FF2B5EF4-FFF2-40B4-BE49-F238E27FC236}">
                <a16:creationId xmlns:a16="http://schemas.microsoft.com/office/drawing/2014/main" id="{CAF051FC-5F17-4428-AD9D-07643599EF54}"/>
              </a:ext>
            </a:extLst>
          </p:cNvPr>
          <p:cNvPicPr>
            <a:picLocks noChangeAspect="1"/>
          </p:cNvPicPr>
          <p:nvPr/>
        </p:nvPicPr>
        <p:blipFill>
          <a:blip r:embed="rId3"/>
          <a:stretch>
            <a:fillRect/>
          </a:stretch>
        </p:blipFill>
        <p:spPr>
          <a:xfrm>
            <a:off x="8506677" y="1275504"/>
            <a:ext cx="2562244" cy="5086387"/>
          </a:xfrm>
          <a:prstGeom prst="rect">
            <a:avLst/>
          </a:prstGeom>
        </p:spPr>
      </p:pic>
    </p:spTree>
    <p:extLst>
      <p:ext uri="{BB962C8B-B14F-4D97-AF65-F5344CB8AC3E}">
        <p14:creationId xmlns:p14="http://schemas.microsoft.com/office/powerpoint/2010/main" val="225900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Carte géographique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121</a:t>
            </a:fld>
            <a:endParaRPr lang="fr-FR" noProof="0"/>
          </a:p>
        </p:txBody>
      </p:sp>
      <p:sp>
        <p:nvSpPr>
          <p:cNvPr id="4" name="Rectangle 3"/>
          <p:cNvSpPr/>
          <p:nvPr/>
        </p:nvSpPr>
        <p:spPr>
          <a:xfrm>
            <a:off x="2072641" y="1417657"/>
            <a:ext cx="9733279" cy="923330"/>
          </a:xfrm>
          <a:prstGeom prst="rect">
            <a:avLst/>
          </a:prstGeom>
        </p:spPr>
        <p:txBody>
          <a:bodyPr wrap="square">
            <a:spAutoFit/>
          </a:bodyPr>
          <a:lstStyle/>
          <a:p>
            <a:pPr algn="just"/>
            <a:r>
              <a:rPr lang="fr-FR" dirty="0"/>
              <a:t>Pour créer une visualisation, faites glisser simplement un champ de la liste </a:t>
            </a:r>
            <a:r>
              <a:rPr lang="fr-FR" b="1" dirty="0"/>
              <a:t>Champs</a:t>
            </a:r>
            <a:r>
              <a:rPr lang="fr-FR" dirty="0"/>
              <a:t> dans la vue </a:t>
            </a:r>
            <a:r>
              <a:rPr lang="fr-FR" b="1" dirty="0"/>
              <a:t>Rapport</a:t>
            </a:r>
            <a:r>
              <a:rPr lang="fr-FR" dirty="0"/>
              <a:t> . (Exemple : State) Sélection de la carte s’il ne le fait pas automatiquement. Pour la taille : mettre une valeur.</a:t>
            </a:r>
          </a:p>
        </p:txBody>
      </p:sp>
      <p:sp>
        <p:nvSpPr>
          <p:cNvPr id="13" name="ZoneTexte 12"/>
          <p:cNvSpPr txBox="1"/>
          <p:nvPr/>
        </p:nvSpPr>
        <p:spPr>
          <a:xfrm>
            <a:off x="1311579" y="5864558"/>
            <a:ext cx="10759440" cy="369332"/>
          </a:xfrm>
          <a:prstGeom prst="rect">
            <a:avLst/>
          </a:prstGeom>
          <a:noFill/>
        </p:spPr>
        <p:txBody>
          <a:bodyPr wrap="square" rtlCol="0">
            <a:spAutoFit/>
          </a:bodyPr>
          <a:lstStyle/>
          <a:p>
            <a:r>
              <a:rPr lang="fr-FR" dirty="0">
                <a:solidFill>
                  <a:srgbClr val="FF0000"/>
                </a:solidFill>
              </a:rPr>
              <a:t>En fonction du paramétrage des données : les visuels s’adaptent et proposent le plus adapté !</a:t>
            </a:r>
          </a:p>
        </p:txBody>
      </p:sp>
      <p:pic>
        <p:nvPicPr>
          <p:cNvPr id="6" name="Image 5">
            <a:extLst>
              <a:ext uri="{FF2B5EF4-FFF2-40B4-BE49-F238E27FC236}">
                <a16:creationId xmlns:a16="http://schemas.microsoft.com/office/drawing/2014/main" id="{2CAD36B3-10A9-465E-A7F0-49D8413948B7}"/>
              </a:ext>
            </a:extLst>
          </p:cNvPr>
          <p:cNvPicPr>
            <a:picLocks noChangeAspect="1"/>
          </p:cNvPicPr>
          <p:nvPr/>
        </p:nvPicPr>
        <p:blipFill>
          <a:blip r:embed="rId3"/>
          <a:stretch>
            <a:fillRect/>
          </a:stretch>
        </p:blipFill>
        <p:spPr>
          <a:xfrm>
            <a:off x="3190241" y="2340986"/>
            <a:ext cx="7498078" cy="3430197"/>
          </a:xfrm>
          <a:prstGeom prst="rect">
            <a:avLst/>
          </a:prstGeom>
        </p:spPr>
      </p:pic>
      <p:sp>
        <p:nvSpPr>
          <p:cNvPr id="11" name="Flèche courbée vers le haut 10"/>
          <p:cNvSpPr/>
          <p:nvPr/>
        </p:nvSpPr>
        <p:spPr>
          <a:xfrm rot="10800000">
            <a:off x="6262829" y="4349221"/>
            <a:ext cx="3596640" cy="487680"/>
          </a:xfrm>
          <a:prstGeom prst="curvedUpArrow">
            <a:avLst>
              <a:gd name="adj1" fmla="val 25000"/>
              <a:gd name="adj2" fmla="val 815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9" name="Connecteur droit avec flèche 8"/>
          <p:cNvCxnSpPr>
            <a:cxnSpLocks/>
          </p:cNvCxnSpPr>
          <p:nvPr/>
        </p:nvCxnSpPr>
        <p:spPr>
          <a:xfrm flipH="1">
            <a:off x="8151223" y="2090057"/>
            <a:ext cx="723836" cy="1255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04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Champ adresse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122</a:t>
            </a:fld>
            <a:endParaRPr lang="fr-FR" noProof="0"/>
          </a:p>
        </p:txBody>
      </p:sp>
      <p:sp>
        <p:nvSpPr>
          <p:cNvPr id="7" name="Espace réservé du contenu 2">
            <a:extLst>
              <a:ext uri="{FF2B5EF4-FFF2-40B4-BE49-F238E27FC236}">
                <a16:creationId xmlns:a16="http://schemas.microsoft.com/office/drawing/2014/main" id="{0BAC9E4F-B0E8-4151-6DD8-77BE7FBF7362}"/>
              </a:ext>
            </a:extLst>
          </p:cNvPr>
          <p:cNvSpPr txBox="1">
            <a:spLocks/>
          </p:cNvSpPr>
          <p:nvPr/>
        </p:nvSpPr>
        <p:spPr>
          <a:xfrm>
            <a:off x="1046328" y="1805748"/>
            <a:ext cx="4817660" cy="389895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buFont typeface="Wingdings" panose="05000000000000000000" pitchFamily="2" charset="2"/>
              <a:buChar char="Ø"/>
            </a:pPr>
            <a:r>
              <a:rPr lang="fr-FR" sz="2000" b="1" dirty="0">
                <a:solidFill>
                  <a:schemeClr val="tx1"/>
                </a:solidFill>
              </a:rPr>
              <a:t>Créer le champ adresse </a:t>
            </a:r>
            <a:r>
              <a:rPr lang="fr-FR" sz="2000" dirty="0">
                <a:solidFill>
                  <a:schemeClr val="tx1"/>
                </a:solidFill>
              </a:rPr>
              <a:t>:</a:t>
            </a:r>
          </a:p>
          <a:p>
            <a:pPr algn="just"/>
            <a:r>
              <a:rPr lang="fr-FR" sz="2000" dirty="0">
                <a:solidFill>
                  <a:schemeClr val="tx1"/>
                </a:solidFill>
              </a:rPr>
              <a:t>Concaténer toutes les colonnes (avec colonne personnalisée) avec le format : numéro de rue et rue, code postal, commune, pays dans </a:t>
            </a:r>
            <a:r>
              <a:rPr lang="fr-FR" sz="2000" b="1" i="1" dirty="0">
                <a:solidFill>
                  <a:schemeClr val="accent1"/>
                </a:solidFill>
              </a:rPr>
              <a:t>Power </a:t>
            </a:r>
            <a:r>
              <a:rPr lang="fr-FR" sz="2000" b="1" i="1" dirty="0" err="1">
                <a:solidFill>
                  <a:schemeClr val="accent1"/>
                </a:solidFill>
              </a:rPr>
              <a:t>Query</a:t>
            </a:r>
            <a:r>
              <a:rPr lang="fr-FR" sz="2000" dirty="0">
                <a:solidFill>
                  <a:schemeClr val="tx1"/>
                </a:solidFill>
              </a:rPr>
              <a:t>.</a:t>
            </a:r>
          </a:p>
          <a:p>
            <a:pPr algn="just"/>
            <a:endParaRPr lang="fr-FR" sz="2000" dirty="0">
              <a:solidFill>
                <a:schemeClr val="tx1"/>
              </a:solidFill>
            </a:endParaRPr>
          </a:p>
          <a:p>
            <a:pPr algn="just"/>
            <a:endParaRPr lang="fr-FR" sz="2000" dirty="0">
              <a:solidFill>
                <a:schemeClr val="tx1"/>
              </a:solidFill>
            </a:endParaRPr>
          </a:p>
          <a:p>
            <a:pPr marL="457200" indent="-457200" algn="just">
              <a:buFont typeface="Wingdings" panose="05000000000000000000" pitchFamily="2" charset="2"/>
              <a:buChar char="Ø"/>
            </a:pPr>
            <a:r>
              <a:rPr lang="fr-FR" sz="2000" b="1" dirty="0">
                <a:solidFill>
                  <a:schemeClr val="tx1"/>
                </a:solidFill>
              </a:rPr>
              <a:t>Catégoriser le champ </a:t>
            </a:r>
            <a:r>
              <a:rPr lang="fr-FR" sz="2000" dirty="0">
                <a:solidFill>
                  <a:schemeClr val="tx1"/>
                </a:solidFill>
              </a:rPr>
              <a:t>créé en « ADRESSE » dans </a:t>
            </a:r>
            <a:r>
              <a:rPr lang="fr-FR" sz="2000" b="1" i="1" dirty="0">
                <a:solidFill>
                  <a:schemeClr val="accent1"/>
                </a:solidFill>
              </a:rPr>
              <a:t>Power BI</a:t>
            </a:r>
            <a:r>
              <a:rPr lang="fr-FR" sz="2000" dirty="0">
                <a:solidFill>
                  <a:schemeClr val="tx1"/>
                </a:solidFill>
              </a:rPr>
              <a:t>.</a:t>
            </a:r>
          </a:p>
        </p:txBody>
      </p:sp>
      <p:pic>
        <p:nvPicPr>
          <p:cNvPr id="9" name="Image 8">
            <a:extLst>
              <a:ext uri="{FF2B5EF4-FFF2-40B4-BE49-F238E27FC236}">
                <a16:creationId xmlns:a16="http://schemas.microsoft.com/office/drawing/2014/main" id="{83124D7C-713D-92DA-7B86-6FEEEAD17C3B}"/>
              </a:ext>
            </a:extLst>
          </p:cNvPr>
          <p:cNvPicPr>
            <a:picLocks noChangeAspect="1"/>
          </p:cNvPicPr>
          <p:nvPr/>
        </p:nvPicPr>
        <p:blipFill>
          <a:blip r:embed="rId5"/>
          <a:stretch>
            <a:fillRect/>
          </a:stretch>
        </p:blipFill>
        <p:spPr>
          <a:xfrm>
            <a:off x="6096000" y="1701805"/>
            <a:ext cx="5908724" cy="4090894"/>
          </a:xfrm>
          <a:prstGeom prst="rect">
            <a:avLst/>
          </a:prstGeom>
        </p:spPr>
      </p:pic>
    </p:spTree>
    <p:extLst>
      <p:ext uri="{BB962C8B-B14F-4D97-AF65-F5344CB8AC3E}">
        <p14:creationId xmlns:p14="http://schemas.microsoft.com/office/powerpoint/2010/main" val="208054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Création d’une jauge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123</a:t>
            </a:fld>
            <a:endParaRPr lang="fr-FR" noProof="0"/>
          </a:p>
        </p:txBody>
      </p:sp>
      <p:sp>
        <p:nvSpPr>
          <p:cNvPr id="4" name="Rectangle 3"/>
          <p:cNvSpPr/>
          <p:nvPr/>
        </p:nvSpPr>
        <p:spPr>
          <a:xfrm>
            <a:off x="2072641" y="1417657"/>
            <a:ext cx="9733279" cy="3970318"/>
          </a:xfrm>
          <a:prstGeom prst="rect">
            <a:avLst/>
          </a:prstGeom>
        </p:spPr>
        <p:txBody>
          <a:bodyPr wrap="square">
            <a:spAutoFit/>
          </a:bodyPr>
          <a:lstStyle/>
          <a:p>
            <a:pPr algn="just"/>
            <a:r>
              <a:rPr lang="fr-FR" dirty="0"/>
              <a:t>Sélectionner le visuel </a:t>
            </a:r>
            <a:r>
              <a:rPr lang="fr-FR" b="1" dirty="0"/>
              <a:t>Jauge</a:t>
            </a:r>
            <a:r>
              <a:rPr lang="fr-FR" dirty="0"/>
              <a:t> :</a:t>
            </a:r>
          </a:p>
          <a:p>
            <a:pPr algn="just"/>
            <a:endParaRPr lang="fr-FR" dirty="0"/>
          </a:p>
          <a:p>
            <a:pPr algn="just"/>
            <a:r>
              <a:rPr lang="fr-FR" dirty="0"/>
              <a:t>Indiquer la valeur,</a:t>
            </a:r>
          </a:p>
          <a:p>
            <a:pPr algn="just"/>
            <a:r>
              <a:rPr lang="fr-FR" dirty="0"/>
              <a:t>Ainsi que la cible (objectif),</a:t>
            </a:r>
          </a:p>
          <a:p>
            <a:pPr algn="just"/>
            <a:endParaRPr lang="fr-FR" dirty="0"/>
          </a:p>
          <a:p>
            <a:pPr algn="just"/>
            <a:r>
              <a:rPr lang="fr-FR" dirty="0"/>
              <a:t>Si vous avez créé des</a:t>
            </a:r>
          </a:p>
          <a:p>
            <a:pPr algn="just"/>
            <a:r>
              <a:rPr lang="fr-FR" dirty="0"/>
              <a:t>mesures pour le min et max</a:t>
            </a:r>
          </a:p>
          <a:p>
            <a:pPr algn="just"/>
            <a:r>
              <a:rPr lang="fr-FR" dirty="0"/>
              <a:t>Rajoutez-les </a:t>
            </a:r>
            <a:r>
              <a:rPr lang="fr-FR" dirty="0" err="1"/>
              <a:t>içi</a:t>
            </a:r>
            <a:r>
              <a:rPr lang="fr-FR" dirty="0"/>
              <a:t>.</a:t>
            </a:r>
          </a:p>
          <a:p>
            <a:pPr algn="just"/>
            <a:endParaRPr lang="fr-FR" dirty="0"/>
          </a:p>
          <a:p>
            <a:pPr algn="just"/>
            <a:r>
              <a:rPr lang="fr-FR" dirty="0"/>
              <a:t>Sinon, écrire les valeurs</a:t>
            </a:r>
          </a:p>
          <a:p>
            <a:pPr algn="just"/>
            <a:r>
              <a:rPr lang="fr-FR" dirty="0"/>
              <a:t>dans format (1):</a:t>
            </a:r>
          </a:p>
          <a:p>
            <a:pPr algn="just"/>
            <a:r>
              <a:rPr lang="fr-FR" dirty="0"/>
              <a:t>Puis cliquer sur axe :</a:t>
            </a:r>
          </a:p>
          <a:p>
            <a:pPr algn="just"/>
            <a:endParaRPr lang="fr-FR" dirty="0"/>
          </a:p>
          <a:p>
            <a:pPr marL="342900" indent="-342900" algn="just">
              <a:buAutoNum type="arabicPeriod"/>
            </a:pPr>
            <a:endParaRPr lang="fr-FR" dirty="0"/>
          </a:p>
        </p:txBody>
      </p:sp>
      <p:pic>
        <p:nvPicPr>
          <p:cNvPr id="7" name="Image 6">
            <a:extLst>
              <a:ext uri="{FF2B5EF4-FFF2-40B4-BE49-F238E27FC236}">
                <a16:creationId xmlns:a16="http://schemas.microsoft.com/office/drawing/2014/main" id="{26EFA00E-64F5-4061-BE1C-523AFD53148B}"/>
              </a:ext>
            </a:extLst>
          </p:cNvPr>
          <p:cNvPicPr>
            <a:picLocks noChangeAspect="1"/>
          </p:cNvPicPr>
          <p:nvPr/>
        </p:nvPicPr>
        <p:blipFill>
          <a:blip r:embed="rId3"/>
          <a:stretch>
            <a:fillRect/>
          </a:stretch>
        </p:blipFill>
        <p:spPr>
          <a:xfrm>
            <a:off x="5304473" y="1786989"/>
            <a:ext cx="6628447" cy="3360502"/>
          </a:xfrm>
          <a:prstGeom prst="rect">
            <a:avLst/>
          </a:prstGeom>
        </p:spPr>
      </p:pic>
      <p:pic>
        <p:nvPicPr>
          <p:cNvPr id="9" name="Image 8">
            <a:extLst>
              <a:ext uri="{FF2B5EF4-FFF2-40B4-BE49-F238E27FC236}">
                <a16:creationId xmlns:a16="http://schemas.microsoft.com/office/drawing/2014/main" id="{F4995100-C06D-4062-90DC-82FDAAF88629}"/>
              </a:ext>
            </a:extLst>
          </p:cNvPr>
          <p:cNvPicPr>
            <a:picLocks noChangeAspect="1"/>
          </p:cNvPicPr>
          <p:nvPr/>
        </p:nvPicPr>
        <p:blipFill>
          <a:blip r:embed="rId4"/>
          <a:stretch>
            <a:fillRect/>
          </a:stretch>
        </p:blipFill>
        <p:spPr>
          <a:xfrm>
            <a:off x="2163572" y="4846319"/>
            <a:ext cx="2795460" cy="1772285"/>
          </a:xfrm>
          <a:prstGeom prst="rect">
            <a:avLst/>
          </a:prstGeom>
        </p:spPr>
      </p:pic>
      <p:cxnSp>
        <p:nvCxnSpPr>
          <p:cNvPr id="11" name="Connecteur droit avec flèche 10">
            <a:extLst>
              <a:ext uri="{FF2B5EF4-FFF2-40B4-BE49-F238E27FC236}">
                <a16:creationId xmlns:a16="http://schemas.microsoft.com/office/drawing/2014/main" id="{B70E76CE-101B-4A1E-B344-143D1543293B}"/>
              </a:ext>
            </a:extLst>
          </p:cNvPr>
          <p:cNvCxnSpPr>
            <a:cxnSpLocks/>
          </p:cNvCxnSpPr>
          <p:nvPr/>
        </p:nvCxnSpPr>
        <p:spPr>
          <a:xfrm>
            <a:off x="5171440" y="2529840"/>
            <a:ext cx="448564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BD50A4AF-BEC1-43F4-8447-9FC345AD5009}"/>
              </a:ext>
            </a:extLst>
          </p:cNvPr>
          <p:cNvSpPr/>
          <p:nvPr/>
        </p:nvSpPr>
        <p:spPr>
          <a:xfrm>
            <a:off x="10119359" y="1699960"/>
            <a:ext cx="375921" cy="484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AA5336EF-21AE-4422-8E8B-17945E4DBCFF}"/>
              </a:ext>
            </a:extLst>
          </p:cNvPr>
          <p:cNvSpPr txBox="1"/>
          <p:nvPr/>
        </p:nvSpPr>
        <p:spPr>
          <a:xfrm>
            <a:off x="10119359" y="1417657"/>
            <a:ext cx="375921" cy="369332"/>
          </a:xfrm>
          <a:prstGeom prst="rect">
            <a:avLst/>
          </a:prstGeom>
          <a:noFill/>
        </p:spPr>
        <p:txBody>
          <a:bodyPr wrap="square" rtlCol="0">
            <a:spAutoFit/>
          </a:bodyPr>
          <a:lstStyle/>
          <a:p>
            <a:r>
              <a:rPr lang="fr-FR" dirty="0"/>
              <a:t>1</a:t>
            </a:r>
          </a:p>
        </p:txBody>
      </p:sp>
    </p:spTree>
    <p:extLst>
      <p:ext uri="{BB962C8B-B14F-4D97-AF65-F5344CB8AC3E}">
        <p14:creationId xmlns:p14="http://schemas.microsoft.com/office/powerpoint/2010/main" val="127288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910050"/>
          </a:xfrm>
        </p:spPr>
        <p:txBody>
          <a:bodyPr rtlCol="0">
            <a:normAutofit/>
          </a:bodyPr>
          <a:lstStyle/>
          <a:p>
            <a:r>
              <a:rPr lang="fr-FR" dirty="0"/>
              <a:t>Ajouter des filtres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124</a:t>
            </a:fld>
            <a:endParaRPr lang="fr-FR" noProof="0"/>
          </a:p>
        </p:txBody>
      </p:sp>
      <p:pic>
        <p:nvPicPr>
          <p:cNvPr id="9" name="Image 8">
            <a:extLst>
              <a:ext uri="{FF2B5EF4-FFF2-40B4-BE49-F238E27FC236}">
                <a16:creationId xmlns:a16="http://schemas.microsoft.com/office/drawing/2014/main" id="{A9DBA067-4C1C-4021-9838-493D44C91433}"/>
              </a:ext>
            </a:extLst>
          </p:cNvPr>
          <p:cNvPicPr>
            <a:picLocks noChangeAspect="1"/>
          </p:cNvPicPr>
          <p:nvPr/>
        </p:nvPicPr>
        <p:blipFill>
          <a:blip r:embed="rId3"/>
          <a:stretch>
            <a:fillRect/>
          </a:stretch>
        </p:blipFill>
        <p:spPr>
          <a:xfrm>
            <a:off x="767409" y="1385116"/>
            <a:ext cx="4305107" cy="5173440"/>
          </a:xfrm>
          <a:prstGeom prst="rect">
            <a:avLst/>
          </a:prstGeom>
        </p:spPr>
      </p:pic>
      <p:sp>
        <p:nvSpPr>
          <p:cNvPr id="17" name="ZoneTexte 16">
            <a:extLst>
              <a:ext uri="{FF2B5EF4-FFF2-40B4-BE49-F238E27FC236}">
                <a16:creationId xmlns:a16="http://schemas.microsoft.com/office/drawing/2014/main" id="{E8CAD40E-E40C-4E89-86AA-87E315435D2A}"/>
              </a:ext>
            </a:extLst>
          </p:cNvPr>
          <p:cNvSpPr txBox="1"/>
          <p:nvPr/>
        </p:nvSpPr>
        <p:spPr>
          <a:xfrm>
            <a:off x="7430906" y="1079135"/>
            <a:ext cx="4468763" cy="5078313"/>
          </a:xfrm>
          <a:prstGeom prst="rect">
            <a:avLst/>
          </a:prstGeom>
          <a:noFill/>
        </p:spPr>
        <p:txBody>
          <a:bodyPr wrap="square">
            <a:spAutoFit/>
          </a:bodyPr>
          <a:lstStyle/>
          <a:p>
            <a:pPr algn="just"/>
            <a:r>
              <a:rPr lang="fr-FR" dirty="0"/>
              <a:t>On peut choisir d’effectuer un filtre, sur </a:t>
            </a:r>
            <a:r>
              <a:rPr lang="fr-FR" b="1" dirty="0"/>
              <a:t>un seul visuel</a:t>
            </a:r>
            <a:r>
              <a:rPr lang="fr-FR" dirty="0"/>
              <a:t>, sur </a:t>
            </a:r>
            <a:r>
              <a:rPr lang="fr-FR" b="1" dirty="0"/>
              <a:t>toute la page </a:t>
            </a:r>
            <a:r>
              <a:rPr lang="fr-FR" dirty="0"/>
              <a:t>ou sur </a:t>
            </a:r>
            <a:r>
              <a:rPr lang="fr-FR" b="1" dirty="0"/>
              <a:t>toutes les pages </a:t>
            </a:r>
            <a:r>
              <a:rPr lang="fr-FR" dirty="0"/>
              <a:t>du rapport.</a:t>
            </a:r>
          </a:p>
          <a:p>
            <a:pPr algn="just"/>
            <a:endParaRPr lang="fr-FR" dirty="0"/>
          </a:p>
          <a:p>
            <a:pPr algn="just"/>
            <a:r>
              <a:rPr lang="fr-FR" dirty="0"/>
              <a:t>Pour les champs de type Texte, nous pouvons réaliser des filtres de bases en cochant les valeurs à sélectionner, ou avancé (contient, ne contient pas, etc.) ou </a:t>
            </a:r>
            <a:r>
              <a:rPr lang="fr-FR" b="1" dirty="0"/>
              <a:t>N premiers </a:t>
            </a:r>
            <a:r>
              <a:rPr lang="fr-FR" dirty="0"/>
              <a:t>:</a:t>
            </a:r>
          </a:p>
          <a:p>
            <a:pPr algn="just"/>
            <a:endParaRPr lang="fr-FR" dirty="0"/>
          </a:p>
          <a:p>
            <a:r>
              <a:rPr lang="fr-FR" dirty="0"/>
              <a:t>Je peux décider d’avoir, par exemple, le top 5 des pays avec le plus de montant des ventes.</a:t>
            </a:r>
          </a:p>
          <a:p>
            <a:pPr marL="0" indent="0">
              <a:buNone/>
            </a:pPr>
            <a:r>
              <a:rPr lang="fr-FR" dirty="0"/>
              <a:t>     Je vais donc sélectionner le filtre des pays et choisir N premiers, choisir le nombre puis à trier par la valeur</a:t>
            </a:r>
          </a:p>
          <a:p>
            <a:pPr marL="0" indent="0">
              <a:buNone/>
            </a:pPr>
            <a:r>
              <a:rPr lang="fr-FR" dirty="0"/>
              <a:t>(Sales </a:t>
            </a:r>
            <a:r>
              <a:rPr lang="fr-FR" dirty="0" err="1"/>
              <a:t>amount</a:t>
            </a:r>
            <a:r>
              <a:rPr lang="fr-FR" dirty="0"/>
              <a:t>).</a:t>
            </a:r>
          </a:p>
          <a:p>
            <a:pPr algn="just"/>
            <a:endParaRPr lang="fr-FR" dirty="0"/>
          </a:p>
        </p:txBody>
      </p:sp>
      <p:pic>
        <p:nvPicPr>
          <p:cNvPr id="19" name="Image 18">
            <a:extLst>
              <a:ext uri="{FF2B5EF4-FFF2-40B4-BE49-F238E27FC236}">
                <a16:creationId xmlns:a16="http://schemas.microsoft.com/office/drawing/2014/main" id="{583F32D4-7B85-4A23-BA5F-70FBDE325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516" y="2851128"/>
            <a:ext cx="2358390" cy="3707428"/>
          </a:xfrm>
          <a:prstGeom prst="rect">
            <a:avLst/>
          </a:prstGeom>
        </p:spPr>
      </p:pic>
      <p:cxnSp>
        <p:nvCxnSpPr>
          <p:cNvPr id="15" name="Connecteur droit avec flèche 14">
            <a:extLst>
              <a:ext uri="{FF2B5EF4-FFF2-40B4-BE49-F238E27FC236}">
                <a16:creationId xmlns:a16="http://schemas.microsoft.com/office/drawing/2014/main" id="{BD85202B-2C1D-4478-88FF-3477DDB9D520}"/>
              </a:ext>
            </a:extLst>
          </p:cNvPr>
          <p:cNvCxnSpPr>
            <a:cxnSpLocks/>
          </p:cNvCxnSpPr>
          <p:nvPr/>
        </p:nvCxnSpPr>
        <p:spPr>
          <a:xfrm flipH="1">
            <a:off x="6754761" y="3643013"/>
            <a:ext cx="2109020" cy="4717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22657546-3936-4B0C-862C-87D2E584258C}"/>
              </a:ext>
            </a:extLst>
          </p:cNvPr>
          <p:cNvCxnSpPr/>
          <p:nvPr/>
        </p:nvCxnSpPr>
        <p:spPr>
          <a:xfrm flipH="1">
            <a:off x="1836174" y="1592826"/>
            <a:ext cx="5471652" cy="722671"/>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4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125</a:t>
            </a:fld>
            <a:endParaRPr lang="fr-FR" noProof="0"/>
          </a:p>
        </p:txBody>
      </p:sp>
      <p:sp>
        <p:nvSpPr>
          <p:cNvPr id="6" name="ZoneTexte 5"/>
          <p:cNvSpPr txBox="1"/>
          <p:nvPr/>
        </p:nvSpPr>
        <p:spPr>
          <a:xfrm>
            <a:off x="2072641" y="1717290"/>
            <a:ext cx="9428480" cy="4524315"/>
          </a:xfrm>
          <a:prstGeom prst="rect">
            <a:avLst/>
          </a:prstGeom>
          <a:noFill/>
        </p:spPr>
        <p:txBody>
          <a:bodyPr wrap="square" rtlCol="0">
            <a:spAutoFit/>
          </a:bodyPr>
          <a:lstStyle/>
          <a:p>
            <a:r>
              <a:rPr lang="fr-FR" dirty="0"/>
              <a:t>Vous pouvez utiliser un </a:t>
            </a:r>
            <a:r>
              <a:rPr lang="fr-FR" b="1" dirty="0"/>
              <a:t>segment</a:t>
            </a:r>
            <a:r>
              <a:rPr lang="fr-FR" dirty="0"/>
              <a:t> dans </a:t>
            </a:r>
            <a:r>
              <a:rPr lang="fr-FR" b="1" dirty="0"/>
              <a:t>Power BI Desktop</a:t>
            </a:r>
            <a:r>
              <a:rPr lang="fr-FR" dirty="0"/>
              <a:t> pour filtrer les résultats de visuels sur la page de votre rapport.</a:t>
            </a:r>
          </a:p>
          <a:p>
            <a:endParaRPr lang="fr-FR" dirty="0"/>
          </a:p>
          <a:p>
            <a:r>
              <a:rPr lang="fr-FR" dirty="0"/>
              <a:t>Un segment peut être affiché selon différents types :</a:t>
            </a:r>
          </a:p>
          <a:p>
            <a:pPr marL="285750" indent="-285750">
              <a:buFont typeface="Arial" panose="020B0604020202020204" pitchFamily="34" charset="0"/>
              <a:buChar char="•"/>
            </a:pPr>
            <a:r>
              <a:rPr lang="fr-FR" dirty="0"/>
              <a:t>Liste,</a:t>
            </a:r>
          </a:p>
          <a:p>
            <a:pPr marL="285750" indent="-285750">
              <a:buFont typeface="Arial" panose="020B0604020202020204" pitchFamily="34" charset="0"/>
              <a:buChar char="•"/>
            </a:pPr>
            <a:r>
              <a:rPr lang="fr-FR" dirty="0"/>
              <a:t>Liste déroulante,</a:t>
            </a:r>
          </a:p>
          <a:p>
            <a:pPr marL="285750" indent="-285750">
              <a:buFont typeface="Arial" panose="020B0604020202020204" pitchFamily="34" charset="0"/>
              <a:buChar char="•"/>
            </a:pPr>
            <a:r>
              <a:rPr lang="fr-FR" dirty="0"/>
              <a:t>Vignette,</a:t>
            </a:r>
          </a:p>
          <a:p>
            <a:pPr marL="285750" indent="-285750">
              <a:buFont typeface="Arial" panose="020B0604020202020204" pitchFamily="34" charset="0"/>
              <a:buChar char="•"/>
            </a:pPr>
            <a:r>
              <a:rPr lang="fr-FR" dirty="0"/>
              <a:t>Entre,</a:t>
            </a:r>
          </a:p>
          <a:p>
            <a:pPr marL="285750" indent="-285750">
              <a:buFont typeface="Arial" panose="020B0604020202020204" pitchFamily="34" charset="0"/>
              <a:buChar char="•"/>
            </a:pPr>
            <a:r>
              <a:rPr lang="fr-FR" dirty="0"/>
              <a:t>Inférieur ou égal à,     </a:t>
            </a:r>
          </a:p>
          <a:p>
            <a:pPr marL="285750" indent="-285750">
              <a:buFont typeface="Arial" panose="020B0604020202020204" pitchFamily="34" charset="0"/>
              <a:buChar char="•"/>
            </a:pPr>
            <a:r>
              <a:rPr lang="fr-FR" dirty="0"/>
              <a:t>Supérieur ou égal à,</a:t>
            </a:r>
          </a:p>
          <a:p>
            <a:pPr marL="285750" indent="-285750">
              <a:buFont typeface="Arial" panose="020B0604020202020204" pitchFamily="34" charset="0"/>
              <a:buChar char="•"/>
            </a:pPr>
            <a:r>
              <a:rPr lang="fr-FR" dirty="0"/>
              <a:t>Date relative,</a:t>
            </a:r>
          </a:p>
          <a:p>
            <a:pPr marL="285750" indent="-285750">
              <a:buFont typeface="Arial" panose="020B0604020202020204" pitchFamily="34" charset="0"/>
              <a:buChar char="•"/>
            </a:pPr>
            <a:r>
              <a:rPr lang="fr-FR" dirty="0"/>
              <a:t>Heure relative.</a:t>
            </a:r>
          </a:p>
          <a:p>
            <a:endParaRPr lang="fr-FR" dirty="0"/>
          </a:p>
          <a:p>
            <a:r>
              <a:rPr lang="fr-FR" dirty="0"/>
              <a:t>Vous pouvez ajouter un segment à un </a:t>
            </a:r>
          </a:p>
          <a:p>
            <a:r>
              <a:rPr lang="fr-FR" dirty="0"/>
              <a:t>rapport en cliquant sur le visuel du </a:t>
            </a:r>
            <a:r>
              <a:rPr lang="fr-FR" b="1" dirty="0"/>
              <a:t>segment</a:t>
            </a:r>
            <a:r>
              <a:rPr lang="fr-FR" dirty="0"/>
              <a:t> </a:t>
            </a:r>
          </a:p>
          <a:p>
            <a:r>
              <a:rPr lang="fr-FR" dirty="0"/>
              <a:t>dans le volet </a:t>
            </a:r>
            <a:r>
              <a:rPr lang="fr-FR" b="1" dirty="0"/>
              <a:t>Visualisations</a:t>
            </a:r>
            <a:r>
              <a:rPr lang="fr-FR" dirty="0"/>
              <a:t>.</a:t>
            </a:r>
          </a:p>
        </p:txBody>
      </p:sp>
      <p:pic>
        <p:nvPicPr>
          <p:cNvPr id="11" name="Image 10"/>
          <p:cNvPicPr>
            <a:picLocks noChangeAspect="1"/>
          </p:cNvPicPr>
          <p:nvPr/>
        </p:nvPicPr>
        <p:blipFill>
          <a:blip r:embed="rId3"/>
          <a:stretch>
            <a:fillRect/>
          </a:stretch>
        </p:blipFill>
        <p:spPr>
          <a:xfrm>
            <a:off x="7894320" y="4610092"/>
            <a:ext cx="2095500" cy="1438275"/>
          </a:xfrm>
          <a:prstGeom prst="rect">
            <a:avLst/>
          </a:prstGeom>
        </p:spPr>
      </p:pic>
      <p:sp>
        <p:nvSpPr>
          <p:cNvPr id="12" name="Ellipse 11"/>
          <p:cNvSpPr/>
          <p:nvPr/>
        </p:nvSpPr>
        <p:spPr>
          <a:xfrm>
            <a:off x="8530590" y="5543165"/>
            <a:ext cx="765810" cy="670108"/>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0"/>
              <a:solidFill>
                <a:schemeClr val="accent1"/>
              </a:solidFill>
              <a:effectLst>
                <a:outerShdw blurRad="38100" dist="25400" dir="5400000" algn="ctr" rotWithShape="0">
                  <a:srgbClr val="6E747A">
                    <a:alpha val="43000"/>
                  </a:srgbClr>
                </a:outerShdw>
              </a:effectLst>
            </a:endParaRPr>
          </a:p>
        </p:txBody>
      </p:sp>
      <p:cxnSp>
        <p:nvCxnSpPr>
          <p:cNvPr id="7" name="Connecteur droit avec flèche 6"/>
          <p:cNvCxnSpPr>
            <a:cxnSpLocks/>
          </p:cNvCxnSpPr>
          <p:nvPr/>
        </p:nvCxnSpPr>
        <p:spPr>
          <a:xfrm flipV="1">
            <a:off x="5502910" y="5981276"/>
            <a:ext cx="2970038" cy="670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262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126</a:t>
            </a:fld>
            <a:endParaRPr lang="fr-FR" noProof="0"/>
          </a:p>
        </p:txBody>
      </p:sp>
      <p:sp>
        <p:nvSpPr>
          <p:cNvPr id="6" name="ZoneTexte 5"/>
          <p:cNvSpPr txBox="1"/>
          <p:nvPr/>
        </p:nvSpPr>
        <p:spPr>
          <a:xfrm>
            <a:off x="2209800" y="1588379"/>
            <a:ext cx="9702800" cy="646331"/>
          </a:xfrm>
          <a:prstGeom prst="rect">
            <a:avLst/>
          </a:prstGeom>
          <a:noFill/>
        </p:spPr>
        <p:txBody>
          <a:bodyPr wrap="square" rtlCol="0">
            <a:spAutoFit/>
          </a:bodyPr>
          <a:lstStyle/>
          <a:p>
            <a:r>
              <a:rPr lang="fr-FR" dirty="0"/>
              <a:t>Cliquer sur la vue rapport en dehors d’un visuel (pour qu’il ne soit pas sélectionné).</a:t>
            </a:r>
          </a:p>
          <a:p>
            <a:r>
              <a:rPr lang="fr-FR" dirty="0"/>
              <a:t>Cliquer sur l’icône segment puis choisir un champ pour le filtre.</a:t>
            </a:r>
          </a:p>
        </p:txBody>
      </p:sp>
      <p:sp>
        <p:nvSpPr>
          <p:cNvPr id="13" name="ZoneTexte 12"/>
          <p:cNvSpPr txBox="1"/>
          <p:nvPr/>
        </p:nvSpPr>
        <p:spPr>
          <a:xfrm>
            <a:off x="9019858" y="2427260"/>
            <a:ext cx="2762250" cy="1200329"/>
          </a:xfrm>
          <a:prstGeom prst="rect">
            <a:avLst/>
          </a:prstGeom>
          <a:noFill/>
        </p:spPr>
        <p:txBody>
          <a:bodyPr wrap="square" rtlCol="0">
            <a:spAutoFit/>
          </a:bodyPr>
          <a:lstStyle/>
          <a:p>
            <a:r>
              <a:rPr lang="fr-FR" b="1" dirty="0"/>
              <a:t>Pour une sélection multiple : </a:t>
            </a:r>
          </a:p>
          <a:p>
            <a:r>
              <a:rPr lang="fr-FR" dirty="0">
                <a:solidFill>
                  <a:srgbClr val="FF0000"/>
                </a:solidFill>
              </a:rPr>
              <a:t>maintenez la touche </a:t>
            </a:r>
            <a:r>
              <a:rPr lang="fr-FR" b="1" dirty="0">
                <a:solidFill>
                  <a:srgbClr val="FF0000"/>
                </a:solidFill>
              </a:rPr>
              <a:t>Ctrl</a:t>
            </a:r>
            <a:r>
              <a:rPr lang="fr-FR" dirty="0">
                <a:solidFill>
                  <a:srgbClr val="FF0000"/>
                </a:solidFill>
              </a:rPr>
              <a:t> enfoncée</a:t>
            </a:r>
          </a:p>
        </p:txBody>
      </p:sp>
      <p:pic>
        <p:nvPicPr>
          <p:cNvPr id="7" name="Image 6">
            <a:extLst>
              <a:ext uri="{FF2B5EF4-FFF2-40B4-BE49-F238E27FC236}">
                <a16:creationId xmlns:a16="http://schemas.microsoft.com/office/drawing/2014/main" id="{9BDFD3B1-EAAD-4EB4-9E92-770977457910}"/>
              </a:ext>
            </a:extLst>
          </p:cNvPr>
          <p:cNvPicPr>
            <a:picLocks noChangeAspect="1"/>
          </p:cNvPicPr>
          <p:nvPr/>
        </p:nvPicPr>
        <p:blipFill>
          <a:blip r:embed="rId3"/>
          <a:stretch>
            <a:fillRect/>
          </a:stretch>
        </p:blipFill>
        <p:spPr>
          <a:xfrm>
            <a:off x="5043948" y="2894491"/>
            <a:ext cx="2562244" cy="3457600"/>
          </a:xfrm>
          <a:prstGeom prst="rect">
            <a:avLst/>
          </a:prstGeom>
        </p:spPr>
      </p:pic>
      <p:cxnSp>
        <p:nvCxnSpPr>
          <p:cNvPr id="8" name="Connecteur droit avec flèche 7"/>
          <p:cNvCxnSpPr>
            <a:cxnSpLocks/>
          </p:cNvCxnSpPr>
          <p:nvPr/>
        </p:nvCxnSpPr>
        <p:spPr>
          <a:xfrm>
            <a:off x="4348480" y="2184400"/>
            <a:ext cx="2303043" cy="22769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5214F8A1-934C-4BB2-A591-1D75E5E28EF0}"/>
              </a:ext>
            </a:extLst>
          </p:cNvPr>
          <p:cNvPicPr>
            <a:picLocks noChangeAspect="1"/>
          </p:cNvPicPr>
          <p:nvPr/>
        </p:nvPicPr>
        <p:blipFill>
          <a:blip r:embed="rId4"/>
          <a:stretch>
            <a:fillRect/>
          </a:stretch>
        </p:blipFill>
        <p:spPr>
          <a:xfrm>
            <a:off x="9178703" y="3697264"/>
            <a:ext cx="1712980" cy="1528246"/>
          </a:xfrm>
          <a:prstGeom prst="rect">
            <a:avLst/>
          </a:prstGeom>
        </p:spPr>
      </p:pic>
    </p:spTree>
    <p:extLst>
      <p:ext uri="{BB962C8B-B14F-4D97-AF65-F5344CB8AC3E}">
        <p14:creationId xmlns:p14="http://schemas.microsoft.com/office/powerpoint/2010/main" val="18630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Mise en forme des segments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127</a:t>
            </a:fld>
            <a:endParaRPr lang="fr-FR" noProof="0"/>
          </a:p>
        </p:txBody>
      </p:sp>
      <p:sp>
        <p:nvSpPr>
          <p:cNvPr id="6" name="ZoneTexte 5"/>
          <p:cNvSpPr txBox="1"/>
          <p:nvPr/>
        </p:nvSpPr>
        <p:spPr>
          <a:xfrm>
            <a:off x="4135120" y="1588379"/>
            <a:ext cx="7777480" cy="369332"/>
          </a:xfrm>
          <a:prstGeom prst="rect">
            <a:avLst/>
          </a:prstGeom>
          <a:noFill/>
        </p:spPr>
        <p:txBody>
          <a:bodyPr wrap="square" rtlCol="0">
            <a:spAutoFit/>
          </a:bodyPr>
          <a:lstStyle/>
          <a:p>
            <a:r>
              <a:rPr lang="fr-FR" dirty="0"/>
              <a:t>Pour chaque visualisation, il y a un onglet </a:t>
            </a:r>
            <a:r>
              <a:rPr lang="fr-FR" b="1" dirty="0"/>
              <a:t>Format.</a:t>
            </a:r>
          </a:p>
        </p:txBody>
      </p:sp>
      <p:sp>
        <p:nvSpPr>
          <p:cNvPr id="9" name="ZoneTexte 8"/>
          <p:cNvSpPr txBox="1"/>
          <p:nvPr/>
        </p:nvSpPr>
        <p:spPr>
          <a:xfrm>
            <a:off x="7335519" y="2172970"/>
            <a:ext cx="4345203" cy="646331"/>
          </a:xfrm>
          <a:prstGeom prst="rect">
            <a:avLst/>
          </a:prstGeom>
          <a:noFill/>
        </p:spPr>
        <p:txBody>
          <a:bodyPr wrap="square" rtlCol="0">
            <a:spAutoFit/>
          </a:bodyPr>
          <a:lstStyle/>
          <a:p>
            <a:pPr algn="just"/>
            <a:r>
              <a:rPr lang="fr-FR" dirty="0"/>
              <a:t>On souhaite un contour rouge avec effet d’ombre à l’intérieur du visuel.</a:t>
            </a:r>
          </a:p>
        </p:txBody>
      </p:sp>
      <p:sp>
        <p:nvSpPr>
          <p:cNvPr id="14" name="Rectangle 13"/>
          <p:cNvSpPr/>
          <p:nvPr/>
        </p:nvSpPr>
        <p:spPr>
          <a:xfrm>
            <a:off x="7348856" y="3208661"/>
            <a:ext cx="4711065" cy="1754326"/>
          </a:xfrm>
          <a:prstGeom prst="rect">
            <a:avLst/>
          </a:prstGeom>
        </p:spPr>
        <p:txBody>
          <a:bodyPr wrap="square">
            <a:spAutoFit/>
          </a:bodyPr>
          <a:lstStyle/>
          <a:p>
            <a:pPr algn="just"/>
            <a:r>
              <a:rPr lang="fr-FR" dirty="0"/>
              <a:t>Sous </a:t>
            </a:r>
            <a:r>
              <a:rPr lang="fr-FR" b="1" dirty="0"/>
              <a:t>Orientation</a:t>
            </a:r>
            <a:r>
              <a:rPr lang="fr-FR" dirty="0"/>
              <a:t>, </a:t>
            </a:r>
            <a:r>
              <a:rPr lang="fr-FR" b="1" dirty="0"/>
              <a:t>Vertical</a:t>
            </a:r>
            <a:r>
              <a:rPr lang="fr-FR" dirty="0"/>
              <a:t> est la valeur par défaut. </a:t>
            </a:r>
          </a:p>
          <a:p>
            <a:pPr algn="just"/>
            <a:endParaRPr lang="fr-FR" dirty="0"/>
          </a:p>
          <a:p>
            <a:pPr algn="just"/>
            <a:r>
              <a:rPr lang="fr-FR" dirty="0"/>
              <a:t>Sélectionnez </a:t>
            </a:r>
            <a:r>
              <a:rPr lang="fr-FR" b="1" dirty="0"/>
              <a:t>Horizontal</a:t>
            </a:r>
            <a:r>
              <a:rPr lang="fr-FR" dirty="0"/>
              <a:t> pour produire un segment avec des mosaïques ou des boutons organisés horizontalement.</a:t>
            </a:r>
          </a:p>
        </p:txBody>
      </p:sp>
      <p:cxnSp>
        <p:nvCxnSpPr>
          <p:cNvPr id="11" name="Connecteur droit avec flèche 10"/>
          <p:cNvCxnSpPr>
            <a:cxnSpLocks/>
            <a:stCxn id="9" idx="1"/>
          </p:cNvCxnSpPr>
          <p:nvPr/>
        </p:nvCxnSpPr>
        <p:spPr>
          <a:xfrm flipH="1">
            <a:off x="6881485" y="2496136"/>
            <a:ext cx="454034" cy="15093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H="1">
            <a:off x="7015164" y="4795520"/>
            <a:ext cx="307022" cy="670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3" name="Image 22"/>
          <p:cNvPicPr>
            <a:picLocks noChangeAspect="1"/>
          </p:cNvPicPr>
          <p:nvPr/>
        </p:nvPicPr>
        <p:blipFill>
          <a:blip r:embed="rId3"/>
          <a:stretch>
            <a:fillRect/>
          </a:stretch>
        </p:blipFill>
        <p:spPr>
          <a:xfrm>
            <a:off x="8585199" y="4962987"/>
            <a:ext cx="1902463" cy="1370672"/>
          </a:xfrm>
          <a:prstGeom prst="rect">
            <a:avLst/>
          </a:prstGeom>
        </p:spPr>
      </p:pic>
      <p:pic>
        <p:nvPicPr>
          <p:cNvPr id="4" name="Image 3">
            <a:extLst>
              <a:ext uri="{FF2B5EF4-FFF2-40B4-BE49-F238E27FC236}">
                <a16:creationId xmlns:a16="http://schemas.microsoft.com/office/drawing/2014/main" id="{E41C5AEE-0286-42CD-ADD5-5AC053CEEADC}"/>
              </a:ext>
            </a:extLst>
          </p:cNvPr>
          <p:cNvPicPr>
            <a:picLocks noChangeAspect="1"/>
          </p:cNvPicPr>
          <p:nvPr/>
        </p:nvPicPr>
        <p:blipFill>
          <a:blip r:embed="rId4"/>
          <a:stretch>
            <a:fillRect/>
          </a:stretch>
        </p:blipFill>
        <p:spPr>
          <a:xfrm>
            <a:off x="1468428" y="1476109"/>
            <a:ext cx="2533669" cy="4924461"/>
          </a:xfrm>
          <a:prstGeom prst="rect">
            <a:avLst/>
          </a:prstGeom>
        </p:spPr>
      </p:pic>
      <p:pic>
        <p:nvPicPr>
          <p:cNvPr id="8" name="Image 7">
            <a:extLst>
              <a:ext uri="{FF2B5EF4-FFF2-40B4-BE49-F238E27FC236}">
                <a16:creationId xmlns:a16="http://schemas.microsoft.com/office/drawing/2014/main" id="{4F8C2F16-C29D-4C23-97F8-CD6190F8CC7D}"/>
              </a:ext>
            </a:extLst>
          </p:cNvPr>
          <p:cNvPicPr>
            <a:picLocks noChangeAspect="1"/>
          </p:cNvPicPr>
          <p:nvPr/>
        </p:nvPicPr>
        <p:blipFill>
          <a:blip r:embed="rId5"/>
          <a:stretch>
            <a:fillRect/>
          </a:stretch>
        </p:blipFill>
        <p:spPr>
          <a:xfrm>
            <a:off x="4629844" y="4824774"/>
            <a:ext cx="2293506" cy="1508885"/>
          </a:xfrm>
          <a:prstGeom prst="rect">
            <a:avLst/>
          </a:prstGeom>
        </p:spPr>
      </p:pic>
      <p:pic>
        <p:nvPicPr>
          <p:cNvPr id="13" name="Image 12">
            <a:extLst>
              <a:ext uri="{FF2B5EF4-FFF2-40B4-BE49-F238E27FC236}">
                <a16:creationId xmlns:a16="http://schemas.microsoft.com/office/drawing/2014/main" id="{65D156C6-8A17-476A-84BC-A82AE6AA9DF7}"/>
              </a:ext>
            </a:extLst>
          </p:cNvPr>
          <p:cNvPicPr>
            <a:picLocks noChangeAspect="1"/>
          </p:cNvPicPr>
          <p:nvPr/>
        </p:nvPicPr>
        <p:blipFill>
          <a:blip r:embed="rId6"/>
          <a:stretch>
            <a:fillRect/>
          </a:stretch>
        </p:blipFill>
        <p:spPr>
          <a:xfrm>
            <a:off x="4974630" y="2038987"/>
            <a:ext cx="1679838" cy="2603108"/>
          </a:xfrm>
          <a:prstGeom prst="rect">
            <a:avLst/>
          </a:prstGeom>
        </p:spPr>
      </p:pic>
    </p:spTree>
    <p:extLst>
      <p:ext uri="{BB962C8B-B14F-4D97-AF65-F5344CB8AC3E}">
        <p14:creationId xmlns:p14="http://schemas.microsoft.com/office/powerpoint/2010/main" val="394982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Segment par plages de dates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128</a:t>
            </a:fld>
            <a:endParaRPr lang="fr-FR" noProof="0"/>
          </a:p>
        </p:txBody>
      </p:sp>
      <p:sp>
        <p:nvSpPr>
          <p:cNvPr id="7" name="Rectangle 6"/>
          <p:cNvSpPr/>
          <p:nvPr/>
        </p:nvSpPr>
        <p:spPr>
          <a:xfrm>
            <a:off x="1168400" y="1453357"/>
            <a:ext cx="10515601" cy="1477328"/>
          </a:xfrm>
          <a:prstGeom prst="rect">
            <a:avLst/>
          </a:prstGeom>
        </p:spPr>
        <p:txBody>
          <a:bodyPr wrap="square">
            <a:spAutoFit/>
          </a:bodyPr>
          <a:lstStyle/>
          <a:p>
            <a:pPr algn="just">
              <a:buFont typeface="+mj-lt"/>
              <a:buAutoNum type="arabicPeriod"/>
            </a:pPr>
            <a:r>
              <a:rPr lang="fr-FR" dirty="0"/>
              <a:t> Faire glisser le champs </a:t>
            </a:r>
            <a:r>
              <a:rPr lang="fr-FR" b="1" dirty="0"/>
              <a:t>DATE</a:t>
            </a:r>
            <a:r>
              <a:rPr lang="fr-FR" dirty="0"/>
              <a:t> vers la boîte </a:t>
            </a:r>
            <a:r>
              <a:rPr lang="fr-FR" b="1" dirty="0"/>
              <a:t>Valeurs </a:t>
            </a:r>
            <a:r>
              <a:rPr lang="fr-FR" dirty="0"/>
              <a:t>dans le volet Visualisations pour créer une nouvelle visualisation. </a:t>
            </a:r>
          </a:p>
          <a:p>
            <a:pPr algn="just">
              <a:buFont typeface="+mj-lt"/>
              <a:buAutoNum type="arabicPeriod"/>
            </a:pPr>
            <a:r>
              <a:rPr lang="fr-FR" dirty="0"/>
              <a:t> Une fois la nouvelle visualisation sélectionnée, sélectionnez l’icône </a:t>
            </a:r>
            <a:r>
              <a:rPr lang="fr-FR" b="1" dirty="0"/>
              <a:t>Segment</a:t>
            </a:r>
            <a:r>
              <a:rPr lang="fr-FR" dirty="0"/>
              <a:t> pour convertir la nouvelle visualisation en segment.</a:t>
            </a:r>
          </a:p>
          <a:p>
            <a:pPr algn="just">
              <a:buFont typeface="+mj-lt"/>
              <a:buAutoNum type="arabicPeriod"/>
            </a:pPr>
            <a:r>
              <a:rPr lang="fr-FR" dirty="0"/>
              <a:t> Ce segment est un segment de contrôle avec la plage de dates remplie.</a:t>
            </a:r>
          </a:p>
        </p:txBody>
      </p:sp>
      <p:sp>
        <p:nvSpPr>
          <p:cNvPr id="10" name="Rectangle 9"/>
          <p:cNvSpPr/>
          <p:nvPr/>
        </p:nvSpPr>
        <p:spPr>
          <a:xfrm>
            <a:off x="5629549" y="2874669"/>
            <a:ext cx="6411527" cy="2862322"/>
          </a:xfrm>
          <a:prstGeom prst="rect">
            <a:avLst/>
          </a:prstGeom>
        </p:spPr>
        <p:txBody>
          <a:bodyPr wrap="square">
            <a:spAutoFit/>
          </a:bodyPr>
          <a:lstStyle/>
          <a:p>
            <a:pPr algn="just"/>
            <a:r>
              <a:rPr lang="fr-FR" dirty="0"/>
              <a:t>4. Notez que le curseur est redimensionné selon la taille du segment, mais il disparaît et les dates sont tronquées si vous redimensionnez le segment trop petit.</a:t>
            </a:r>
          </a:p>
          <a:p>
            <a:pPr algn="just"/>
            <a:endParaRPr lang="fr-FR" dirty="0"/>
          </a:p>
          <a:p>
            <a:pPr algn="just"/>
            <a:r>
              <a:rPr lang="fr-FR" dirty="0"/>
              <a:t>5. Sélectionnez des plages de dates différentes avec le curseur ou sélectionnez un champ de date pour entrer une valeur ou afficher un calendrier pour une sélection plus précise. </a:t>
            </a:r>
          </a:p>
          <a:p>
            <a:pPr algn="just"/>
            <a:endParaRPr lang="fr-FR" dirty="0"/>
          </a:p>
          <a:p>
            <a:pPr algn="just"/>
            <a:r>
              <a:rPr lang="fr-FR" dirty="0"/>
              <a:t>6. Notez les effets sur les autres visualisations de la page.</a:t>
            </a:r>
          </a:p>
        </p:txBody>
      </p:sp>
      <p:pic>
        <p:nvPicPr>
          <p:cNvPr id="4" name="Image 3">
            <a:extLst>
              <a:ext uri="{FF2B5EF4-FFF2-40B4-BE49-F238E27FC236}">
                <a16:creationId xmlns:a16="http://schemas.microsoft.com/office/drawing/2014/main" id="{753DB165-0F16-4D99-BA75-CAD2EFDC701E}"/>
              </a:ext>
            </a:extLst>
          </p:cNvPr>
          <p:cNvPicPr>
            <a:picLocks noChangeAspect="1"/>
          </p:cNvPicPr>
          <p:nvPr/>
        </p:nvPicPr>
        <p:blipFill>
          <a:blip r:embed="rId3"/>
          <a:stretch>
            <a:fillRect/>
          </a:stretch>
        </p:blipFill>
        <p:spPr>
          <a:xfrm>
            <a:off x="1257746" y="2930685"/>
            <a:ext cx="4219606" cy="3467125"/>
          </a:xfrm>
          <a:prstGeom prst="rect">
            <a:avLst/>
          </a:prstGeom>
        </p:spPr>
      </p:pic>
      <p:pic>
        <p:nvPicPr>
          <p:cNvPr id="8" name="Image 7">
            <a:extLst>
              <a:ext uri="{FF2B5EF4-FFF2-40B4-BE49-F238E27FC236}">
                <a16:creationId xmlns:a16="http://schemas.microsoft.com/office/drawing/2014/main" id="{81D4E10E-4936-4EBE-A686-B4C06A6AC662}"/>
              </a:ext>
            </a:extLst>
          </p:cNvPr>
          <p:cNvPicPr>
            <a:picLocks noChangeAspect="1"/>
          </p:cNvPicPr>
          <p:nvPr/>
        </p:nvPicPr>
        <p:blipFill>
          <a:blip r:embed="rId4"/>
          <a:stretch>
            <a:fillRect/>
          </a:stretch>
        </p:blipFill>
        <p:spPr>
          <a:xfrm>
            <a:off x="7240681" y="5759629"/>
            <a:ext cx="2895496" cy="825525"/>
          </a:xfrm>
          <a:prstGeom prst="rect">
            <a:avLst/>
          </a:prstGeom>
        </p:spPr>
      </p:pic>
    </p:spTree>
    <p:extLst>
      <p:ext uri="{BB962C8B-B14F-4D97-AF65-F5344CB8AC3E}">
        <p14:creationId xmlns:p14="http://schemas.microsoft.com/office/powerpoint/2010/main" val="122487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042130"/>
          </a:xfrm>
        </p:spPr>
        <p:txBody>
          <a:bodyPr rtlCol="0">
            <a:noAutofit/>
          </a:bodyPr>
          <a:lstStyle/>
          <a:p>
            <a:r>
              <a:rPr lang="fr-FR" dirty="0"/>
              <a:t>Segment par plages de dates</a:t>
            </a:r>
            <a:br>
              <a:rPr lang="fr-FR" dirty="0"/>
            </a:br>
            <a:r>
              <a:rPr lang="fr-FR" dirty="0"/>
              <a:t>Choix relatif</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129</a:t>
            </a:fld>
            <a:endParaRPr lang="fr-FR" noProof="0"/>
          </a:p>
        </p:txBody>
      </p:sp>
      <p:sp>
        <p:nvSpPr>
          <p:cNvPr id="7" name="Rectangle 6"/>
          <p:cNvSpPr/>
          <p:nvPr/>
        </p:nvSpPr>
        <p:spPr>
          <a:xfrm>
            <a:off x="3139440" y="3509015"/>
            <a:ext cx="6096941" cy="1754326"/>
          </a:xfrm>
          <a:prstGeom prst="rect">
            <a:avLst/>
          </a:prstGeom>
        </p:spPr>
        <p:txBody>
          <a:bodyPr wrap="square">
            <a:spAutoFit/>
          </a:bodyPr>
          <a:lstStyle/>
          <a:p>
            <a:pPr algn="just"/>
            <a:r>
              <a:rPr lang="fr-FR" dirty="0"/>
              <a:t>Vous pouvez sélectionner un type de sélection des dates :</a:t>
            </a:r>
          </a:p>
          <a:p>
            <a:pPr marL="285750" indent="-285750" algn="just">
              <a:buFontTx/>
              <a:buChar char="-"/>
            </a:pPr>
            <a:r>
              <a:rPr lang="fr-FR" dirty="0"/>
              <a:t>Entre,</a:t>
            </a:r>
          </a:p>
          <a:p>
            <a:pPr marL="285750" indent="-285750" algn="just">
              <a:buFontTx/>
              <a:buChar char="-"/>
            </a:pPr>
            <a:r>
              <a:rPr lang="fr-FR" dirty="0"/>
              <a:t>Avant le,</a:t>
            </a:r>
          </a:p>
          <a:p>
            <a:pPr marL="285750" indent="-285750" algn="just">
              <a:buFontTx/>
              <a:buChar char="-"/>
            </a:pPr>
            <a:r>
              <a:rPr lang="fr-FR" dirty="0"/>
              <a:t>Liste, etc.</a:t>
            </a:r>
          </a:p>
          <a:p>
            <a:pPr marL="285750" indent="-285750" algn="just">
              <a:buFontTx/>
              <a:buChar char="-"/>
            </a:pPr>
            <a:r>
              <a:rPr lang="fr-FR" b="1" dirty="0"/>
              <a:t>RELATIF</a:t>
            </a:r>
            <a:r>
              <a:rPr lang="fr-FR" dirty="0"/>
              <a:t> : 3 derniers mois par exemple.</a:t>
            </a:r>
          </a:p>
        </p:txBody>
      </p:sp>
      <p:pic>
        <p:nvPicPr>
          <p:cNvPr id="4" name="Image 3">
            <a:extLst>
              <a:ext uri="{FF2B5EF4-FFF2-40B4-BE49-F238E27FC236}">
                <a16:creationId xmlns:a16="http://schemas.microsoft.com/office/drawing/2014/main" id="{6EF567C1-2292-4F6B-8B93-C04C58F3E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2641" y="2200740"/>
            <a:ext cx="5547841" cy="1234547"/>
          </a:xfrm>
          <a:prstGeom prst="rect">
            <a:avLst/>
          </a:prstGeom>
        </p:spPr>
      </p:pic>
    </p:spTree>
    <p:extLst>
      <p:ext uri="{BB962C8B-B14F-4D97-AF65-F5344CB8AC3E}">
        <p14:creationId xmlns:p14="http://schemas.microsoft.com/office/powerpoint/2010/main" val="3728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3" name="Espace réservé du contenu 2"/>
          <p:cNvSpPr>
            <a:spLocks noGrp="1"/>
          </p:cNvSpPr>
          <p:nvPr>
            <p:ph idx="1"/>
          </p:nvPr>
        </p:nvSpPr>
        <p:spPr>
          <a:xfrm>
            <a:off x="921695" y="2064775"/>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bases de données traditionnelles dites </a:t>
            </a:r>
            <a:r>
              <a:rPr lang="fr-FR" altLang="fr-FR" sz="2000" b="1" dirty="0">
                <a:solidFill>
                  <a:srgbClr val="000000"/>
                </a:solidFill>
              </a:rPr>
              <a:t>« transactionnelles » </a:t>
            </a:r>
            <a:r>
              <a:rPr lang="fr-FR" altLang="fr-FR" sz="2000" b="1" dirty="0">
                <a:solidFill>
                  <a:schemeClr val="accent5"/>
                </a:solidFill>
              </a:rPr>
              <a:t>ont 4 points « négatifs » </a:t>
            </a:r>
            <a:r>
              <a:rPr lang="fr-FR" altLang="fr-FR" sz="2000" dirty="0">
                <a:solidFill>
                  <a:srgbClr val="000000"/>
                </a:solidFill>
              </a:rPr>
              <a:t>à effacer pour tendre vers une bonne base de données décisionnelles dites </a:t>
            </a:r>
            <a:r>
              <a:rPr lang="fr-FR" altLang="fr-FR" sz="2000" b="1" dirty="0">
                <a:solidFill>
                  <a:srgbClr val="000000"/>
                </a:solidFill>
              </a:rPr>
              <a:t>« jeu de données » dans Power BI :</a:t>
            </a:r>
            <a:endParaRPr lang="fr-FR" altLang="fr-FR" sz="2000" dirty="0">
              <a:solidFill>
                <a:srgbClr val="000000"/>
              </a:solidFill>
            </a:endParaRP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13</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467168" y="3252018"/>
            <a:ext cx="5626509" cy="32176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d’améliorations dans Power BI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ü"/>
              <a:defRPr/>
            </a:pPr>
            <a:r>
              <a:rPr lang="fr-FR" altLang="fr-FR" b="1" dirty="0">
                <a:solidFill>
                  <a:srgbClr val="000000"/>
                </a:solidFill>
              </a:rPr>
              <a:t>Modification des noms </a:t>
            </a:r>
            <a:r>
              <a:rPr lang="fr-FR" altLang="fr-FR" dirty="0">
                <a:solidFill>
                  <a:srgbClr val="000000"/>
                </a:solidFill>
              </a:rPr>
              <a:t>des tables/champs/modalités afin qu’ils soient lisibles et clairs pour tous et dans les visuels.</a:t>
            </a:r>
          </a:p>
          <a:p>
            <a:pPr algn="just">
              <a:spcBef>
                <a:spcPct val="0"/>
              </a:spcBef>
              <a:buClrTx/>
              <a:buFont typeface="Wingdings" panose="05000000000000000000" pitchFamily="2" charset="2"/>
              <a:buChar char="ü"/>
              <a:defRPr/>
            </a:pPr>
            <a:r>
              <a:rPr lang="fr-FR" altLang="fr-FR" b="1" dirty="0">
                <a:solidFill>
                  <a:srgbClr val="000000"/>
                </a:solidFill>
              </a:rPr>
              <a:t>Réduction du nombre de tables</a:t>
            </a:r>
          </a:p>
          <a:p>
            <a:pPr algn="just">
              <a:spcBef>
                <a:spcPct val="0"/>
              </a:spcBef>
              <a:buClrTx/>
              <a:buFont typeface="Wingdings" panose="05000000000000000000" pitchFamily="2" charset="2"/>
              <a:buChar char="ü"/>
              <a:defRPr/>
            </a:pPr>
            <a:r>
              <a:rPr lang="fr-FR" altLang="fr-FR" b="1" dirty="0">
                <a:solidFill>
                  <a:srgbClr val="000000"/>
                </a:solidFill>
              </a:rPr>
              <a:t>Suppression des colonnes </a:t>
            </a:r>
            <a:r>
              <a:rPr lang="fr-FR" altLang="fr-FR" dirty="0">
                <a:solidFill>
                  <a:srgbClr val="000000"/>
                </a:solidFill>
              </a:rPr>
              <a:t>dispensables pour les besoins de l’analyse finale.</a:t>
            </a:r>
          </a:p>
          <a:p>
            <a:pPr algn="just">
              <a:spcBef>
                <a:spcPct val="0"/>
              </a:spcBef>
              <a:buClrTx/>
              <a:buFont typeface="Wingdings" panose="05000000000000000000" pitchFamily="2" charset="2"/>
              <a:buChar char="ü"/>
              <a:defRPr/>
            </a:pPr>
            <a:r>
              <a:rPr lang="fr-FR" altLang="fr-FR" b="1" dirty="0">
                <a:solidFill>
                  <a:srgbClr val="000000"/>
                </a:solidFill>
              </a:rPr>
              <a:t>Créer variables d’analyses :</a:t>
            </a:r>
            <a:r>
              <a:rPr lang="fr-FR" altLang="fr-FR" dirty="0">
                <a:solidFill>
                  <a:srgbClr val="000000"/>
                </a:solidFill>
              </a:rPr>
              <a:t> des nouvelles colonnes à partir des données brutes.</a:t>
            </a:r>
            <a:endParaRPr lang="fr-FR" altLang="fr-FR" b="1" dirty="0">
              <a:solidFill>
                <a:srgbClr val="000000"/>
              </a:solidFill>
            </a:endParaRPr>
          </a:p>
          <a:p>
            <a:pPr algn="just">
              <a:spcBef>
                <a:spcPct val="0"/>
              </a:spcBef>
              <a:buClrTx/>
              <a:buFont typeface="Wingdings" panose="05000000000000000000" pitchFamily="2" charset="2"/>
              <a:buChar char="ü"/>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378974" y="3271681"/>
            <a:ext cx="5088194" cy="29622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négatifs du transactionnel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Noms des tables / champs / modalités pas clairs.</a:t>
            </a:r>
          </a:p>
          <a:p>
            <a:pPr algn="just">
              <a:spcBef>
                <a:spcPct val="0"/>
              </a:spcBef>
              <a:buClrTx/>
              <a:buFont typeface="Wingdings" panose="05000000000000000000" pitchFamily="2" charset="2"/>
              <a:buChar char="q"/>
              <a:defRPr/>
            </a:pPr>
            <a:endParaRPr lang="fr-FR" altLang="fr-FR"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Trop de tables à gérer et à connaître.</a:t>
            </a:r>
          </a:p>
          <a:p>
            <a:pPr algn="just">
              <a:spcBef>
                <a:spcPct val="0"/>
              </a:spcBef>
              <a:buClrTx/>
              <a:buFont typeface="Wingdings" panose="05000000000000000000" pitchFamily="2" charset="2"/>
              <a:buChar char="q"/>
              <a:defRPr/>
            </a:pPr>
            <a:r>
              <a:rPr lang="fr-FR" altLang="fr-FR" dirty="0">
                <a:solidFill>
                  <a:srgbClr val="000000"/>
                </a:solidFill>
              </a:rPr>
              <a:t>Beaucoup trop de champs fonctionnels sans intérêt pour l’analyse finale.</a:t>
            </a:r>
          </a:p>
          <a:p>
            <a:pPr algn="just">
              <a:spcBef>
                <a:spcPct val="0"/>
              </a:spcBef>
              <a:buClrTx/>
              <a:buFont typeface="Wingdings" panose="05000000000000000000" pitchFamily="2" charset="2"/>
              <a:buChar char="q"/>
              <a:defRPr/>
            </a:pPr>
            <a:r>
              <a:rPr lang="fr-FR" altLang="fr-FR" dirty="0">
                <a:solidFill>
                  <a:srgbClr val="000000"/>
                </a:solidFill>
              </a:rPr>
              <a:t>Beaucoup de données brutes à retravailler avant l’analyse.</a:t>
            </a:r>
          </a:p>
          <a:p>
            <a:pPr algn="just">
              <a:spcBef>
                <a:spcPct val="0"/>
              </a:spcBef>
              <a:buClrTx/>
              <a:buFont typeface="Wingdings" panose="05000000000000000000" pitchFamily="2" charset="2"/>
              <a:buChar char="q"/>
              <a:defRPr/>
            </a:pPr>
            <a:endParaRPr lang="fr-FR" altLang="fr-FR" sz="2300" dirty="0">
              <a:solidFill>
                <a:srgbClr val="000000"/>
              </a:solidFill>
            </a:endParaRPr>
          </a:p>
        </p:txBody>
      </p:sp>
    </p:spTree>
    <p:extLst>
      <p:ext uri="{BB962C8B-B14F-4D97-AF65-F5344CB8AC3E}">
        <p14:creationId xmlns:p14="http://schemas.microsoft.com/office/powerpoint/2010/main" val="187254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130</a:t>
            </a:fld>
            <a:endParaRPr lang="fr-FR" noProof="0"/>
          </a:p>
        </p:txBody>
      </p:sp>
      <p:pic>
        <p:nvPicPr>
          <p:cNvPr id="3" name="Image 2"/>
          <p:cNvPicPr>
            <a:picLocks noChangeAspect="1"/>
          </p:cNvPicPr>
          <p:nvPr/>
        </p:nvPicPr>
        <p:blipFill>
          <a:blip r:embed="rId3"/>
          <a:stretch>
            <a:fillRect/>
          </a:stretch>
        </p:blipFill>
        <p:spPr>
          <a:xfrm>
            <a:off x="3705861" y="1449368"/>
            <a:ext cx="7406640" cy="5051565"/>
          </a:xfrm>
          <a:prstGeom prst="rect">
            <a:avLst/>
          </a:prstGeom>
        </p:spPr>
      </p:pic>
    </p:spTree>
    <p:extLst>
      <p:ext uri="{BB962C8B-B14F-4D97-AF65-F5344CB8AC3E}">
        <p14:creationId xmlns:p14="http://schemas.microsoft.com/office/powerpoint/2010/main" val="265769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131</a:t>
            </a:fld>
            <a:endParaRPr lang="fr-FR" noProof="0"/>
          </a:p>
        </p:txBody>
      </p:sp>
      <p:sp>
        <p:nvSpPr>
          <p:cNvPr id="4" name="Rectangle 3"/>
          <p:cNvSpPr/>
          <p:nvPr/>
        </p:nvSpPr>
        <p:spPr>
          <a:xfrm>
            <a:off x="4693920" y="1464667"/>
            <a:ext cx="7366001" cy="4801314"/>
          </a:xfrm>
          <a:prstGeom prst="rect">
            <a:avLst/>
          </a:prstGeom>
        </p:spPr>
        <p:txBody>
          <a:bodyPr wrap="square">
            <a:spAutoFit/>
          </a:bodyPr>
          <a:lstStyle/>
          <a:p>
            <a:pPr algn="just"/>
            <a:r>
              <a:rPr lang="fr-FR" dirty="0"/>
              <a:t>Dans le volet </a:t>
            </a:r>
            <a:r>
              <a:rPr lang="fr-FR" b="1" dirty="0"/>
              <a:t>Synchroniser les segments</a:t>
            </a:r>
            <a:r>
              <a:rPr lang="fr-FR" dirty="0"/>
              <a:t>, vous pouvez spécifier comment le segment doit être synchronisé entre les pages du rapport.</a:t>
            </a:r>
          </a:p>
          <a:p>
            <a:pPr algn="just"/>
            <a:endParaRPr lang="fr-FR" dirty="0"/>
          </a:p>
          <a:p>
            <a:pPr algn="just"/>
            <a:r>
              <a:rPr lang="fr-FR" dirty="0"/>
              <a:t>Vous pouvez spécifier si chaque segment doit être </a:t>
            </a:r>
            <a:r>
              <a:rPr lang="fr-FR" b="1" dirty="0"/>
              <a:t>appliqué</a:t>
            </a:r>
            <a:r>
              <a:rPr lang="fr-FR" dirty="0"/>
              <a:t> à chaque page du rapport, et si le segment doit être </a:t>
            </a:r>
            <a:r>
              <a:rPr lang="fr-FR" b="1" dirty="0"/>
              <a:t>visible</a:t>
            </a:r>
            <a:r>
              <a:rPr lang="fr-FR" dirty="0"/>
              <a:t> sur chacune de ces pages. </a:t>
            </a:r>
          </a:p>
          <a:p>
            <a:pPr algn="just"/>
            <a:endParaRPr lang="fr-FR" dirty="0"/>
          </a:p>
          <a:p>
            <a:pPr algn="just"/>
            <a:r>
              <a:rPr lang="fr-FR" dirty="0"/>
              <a:t>Par exemple, vous pouvez placer un segment sur la </a:t>
            </a:r>
            <a:r>
              <a:rPr lang="fr-FR" b="1" dirty="0"/>
              <a:t>page 2</a:t>
            </a:r>
            <a:r>
              <a:rPr lang="fr-FR" dirty="0"/>
              <a:t> de votre rapport, comme illustré dans l’image suivante.</a:t>
            </a:r>
          </a:p>
          <a:p>
            <a:pPr algn="just"/>
            <a:endParaRPr lang="fr-FR" dirty="0"/>
          </a:p>
          <a:p>
            <a:pPr algn="just"/>
            <a:r>
              <a:rPr lang="fr-FR" dirty="0"/>
              <a:t>Vous pouvez ensuite spécifier si ce segment doit </a:t>
            </a:r>
            <a:r>
              <a:rPr lang="fr-FR" i="1" dirty="0"/>
              <a:t>s’appliquer</a:t>
            </a:r>
            <a:r>
              <a:rPr lang="fr-FR" dirty="0"/>
              <a:t> à chaque page sélectionnée, et si ce segment doit être </a:t>
            </a:r>
            <a:r>
              <a:rPr lang="fr-FR" i="1" dirty="0"/>
              <a:t>visible</a:t>
            </a:r>
            <a:r>
              <a:rPr lang="fr-FR" dirty="0"/>
              <a:t> sur chaque page du rapport sélectionné.</a:t>
            </a:r>
          </a:p>
          <a:p>
            <a:pPr algn="just"/>
            <a:endParaRPr lang="fr-FR" dirty="0"/>
          </a:p>
          <a:p>
            <a:pPr algn="just"/>
            <a:r>
              <a:rPr lang="fr-FR" dirty="0"/>
              <a:t>Vous pouvez appliquer n’importe quelle combinaison de ces options, pour chaque segment. Cliquer sur </a:t>
            </a:r>
            <a:r>
              <a:rPr lang="fr-FR" b="1" dirty="0">
                <a:solidFill>
                  <a:srgbClr val="FF0000"/>
                </a:solidFill>
              </a:rPr>
              <a:t>Ajouter à tous </a:t>
            </a:r>
            <a:r>
              <a:rPr lang="fr-FR" dirty="0"/>
              <a:t>à la fin.</a:t>
            </a:r>
          </a:p>
        </p:txBody>
      </p:sp>
      <p:pic>
        <p:nvPicPr>
          <p:cNvPr id="6" name="Image 5"/>
          <p:cNvPicPr>
            <a:picLocks noChangeAspect="1"/>
          </p:cNvPicPr>
          <p:nvPr/>
        </p:nvPicPr>
        <p:blipFill>
          <a:blip r:embed="rId3"/>
          <a:stretch>
            <a:fillRect/>
          </a:stretch>
        </p:blipFill>
        <p:spPr>
          <a:xfrm>
            <a:off x="1899921" y="2337444"/>
            <a:ext cx="2533650" cy="2514600"/>
          </a:xfrm>
          <a:prstGeom prst="rect">
            <a:avLst/>
          </a:prstGeom>
        </p:spPr>
      </p:pic>
    </p:spTree>
    <p:extLst>
      <p:ext uri="{BB962C8B-B14F-4D97-AF65-F5344CB8AC3E}">
        <p14:creationId xmlns:p14="http://schemas.microsoft.com/office/powerpoint/2010/main" val="405168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0407" y="624110"/>
            <a:ext cx="10200153" cy="1280890"/>
          </a:xfrm>
        </p:spPr>
        <p:txBody>
          <a:bodyPr rtlCol="0"/>
          <a:lstStyle/>
          <a:p>
            <a:pPr rtl="0"/>
            <a:r>
              <a:rPr lang="fr-FR" dirty="0"/>
              <a:t>Relations entre visuels sur la page du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132</a:t>
            </a:fld>
            <a:endParaRPr lang="fr-FR" noProof="0"/>
          </a:p>
        </p:txBody>
      </p:sp>
      <p:sp>
        <p:nvSpPr>
          <p:cNvPr id="6" name="ZoneTexte 5"/>
          <p:cNvSpPr txBox="1"/>
          <p:nvPr/>
        </p:nvSpPr>
        <p:spPr>
          <a:xfrm>
            <a:off x="7869065" y="2352181"/>
            <a:ext cx="3523488" cy="3970318"/>
          </a:xfrm>
          <a:prstGeom prst="rect">
            <a:avLst/>
          </a:prstGeom>
          <a:noFill/>
        </p:spPr>
        <p:txBody>
          <a:bodyPr wrap="square" rtlCol="0">
            <a:spAutoFit/>
          </a:bodyPr>
          <a:lstStyle/>
          <a:p>
            <a:pPr algn="just"/>
            <a:r>
              <a:rPr lang="fr-FR" dirty="0"/>
              <a:t>Si je clique sur mon tableau croisé dynamique sur les données en 2008 :</a:t>
            </a:r>
          </a:p>
          <a:p>
            <a:pPr algn="just"/>
            <a:endParaRPr lang="fr-FR" dirty="0"/>
          </a:p>
          <a:p>
            <a:pPr algn="just"/>
            <a:r>
              <a:rPr lang="fr-FR" dirty="0"/>
              <a:t>L’indicateur texte n’affichera rien car il a un filtre sur 2009.</a:t>
            </a:r>
          </a:p>
          <a:p>
            <a:pPr algn="just"/>
            <a:endParaRPr lang="fr-FR" dirty="0"/>
          </a:p>
          <a:p>
            <a:pPr algn="just"/>
            <a:r>
              <a:rPr lang="fr-FR" dirty="0"/>
              <a:t>Le graphique nous montrera la répartition des sous-catégories pour la période sélectionnée.</a:t>
            </a:r>
          </a:p>
          <a:p>
            <a:pPr algn="just"/>
            <a:endParaRPr lang="fr-FR" dirty="0"/>
          </a:p>
          <a:p>
            <a:pPr algn="just"/>
            <a:r>
              <a:rPr lang="fr-FR" dirty="0"/>
              <a:t>Il y a de l’interactivité entre tous les objets.</a:t>
            </a: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407" y="2352181"/>
            <a:ext cx="5517358" cy="3360711"/>
          </a:xfrm>
          <a:prstGeom prst="rect">
            <a:avLst/>
          </a:prstGeom>
        </p:spPr>
      </p:pic>
    </p:spTree>
    <p:extLst>
      <p:ext uri="{BB962C8B-B14F-4D97-AF65-F5344CB8AC3E}">
        <p14:creationId xmlns:p14="http://schemas.microsoft.com/office/powerpoint/2010/main" val="215493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Modifier les interactions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133</a:t>
            </a:fld>
            <a:endParaRPr lang="fr-FR" noProof="0"/>
          </a:p>
        </p:txBody>
      </p:sp>
      <p:sp>
        <p:nvSpPr>
          <p:cNvPr id="4" name="Rectangle 3"/>
          <p:cNvSpPr/>
          <p:nvPr/>
        </p:nvSpPr>
        <p:spPr>
          <a:xfrm>
            <a:off x="6851737" y="1582466"/>
            <a:ext cx="5095450" cy="5078313"/>
          </a:xfrm>
          <a:prstGeom prst="rect">
            <a:avLst/>
          </a:prstGeom>
        </p:spPr>
        <p:txBody>
          <a:bodyPr wrap="square">
            <a:spAutoFit/>
          </a:bodyPr>
          <a:lstStyle/>
          <a:p>
            <a:pPr algn="just"/>
            <a:r>
              <a:rPr lang="fr-FR" dirty="0"/>
              <a:t>Tous les visuels d’une page sont interconnectés.</a:t>
            </a:r>
          </a:p>
          <a:p>
            <a:pPr algn="just"/>
            <a:endParaRPr lang="fr-FR" dirty="0"/>
          </a:p>
          <a:p>
            <a:pPr algn="just"/>
            <a:r>
              <a:rPr lang="fr-FR" dirty="0"/>
              <a:t>Si on sélectionne une valeur ou une partie d’un graphique sur le rapport, les autres éléments zooment sur cette partie.</a:t>
            </a:r>
          </a:p>
          <a:p>
            <a:pPr algn="just"/>
            <a:endParaRPr lang="fr-FR" dirty="0"/>
          </a:p>
          <a:p>
            <a:pPr algn="just"/>
            <a:r>
              <a:rPr lang="fr-FR" dirty="0"/>
              <a:t>Si l’on souhaite qu’un visuel du rapport ne change pas en fonction des autres visuels et des segments, il faut le sélectionner, puis Cliquer sur Format dans l’onglet « outils pour les visuels ».</a:t>
            </a:r>
          </a:p>
          <a:p>
            <a:pPr algn="just"/>
            <a:r>
              <a:rPr lang="fr-FR" dirty="0"/>
              <a:t>Puis cliquer sur « Modifier les interactions ».</a:t>
            </a:r>
          </a:p>
          <a:p>
            <a:pPr algn="just"/>
            <a:endParaRPr lang="fr-FR" dirty="0"/>
          </a:p>
          <a:p>
            <a:pPr algn="just"/>
            <a:r>
              <a:rPr lang="fr-FR" dirty="0"/>
              <a:t>Ensuite, des petites icônes apparaissent avec un rond barré à droite : si l’on clique dessus, celui-ci ne se filtrera plus en fonction des autres visuels ou filtres.</a:t>
            </a:r>
          </a:p>
        </p:txBody>
      </p:sp>
      <p:pic>
        <p:nvPicPr>
          <p:cNvPr id="3" name="Image 2"/>
          <p:cNvPicPr>
            <a:picLocks noChangeAspect="1"/>
          </p:cNvPicPr>
          <p:nvPr/>
        </p:nvPicPr>
        <p:blipFill>
          <a:blip r:embed="rId3"/>
          <a:stretch>
            <a:fillRect/>
          </a:stretch>
        </p:blipFill>
        <p:spPr>
          <a:xfrm>
            <a:off x="1803748" y="1815395"/>
            <a:ext cx="4860163" cy="2306228"/>
          </a:xfrm>
          <a:prstGeom prst="rect">
            <a:avLst/>
          </a:prstGeom>
        </p:spPr>
      </p:pic>
      <p:pic>
        <p:nvPicPr>
          <p:cNvPr id="8" name="Image 7"/>
          <p:cNvPicPr>
            <a:picLocks noChangeAspect="1"/>
          </p:cNvPicPr>
          <p:nvPr/>
        </p:nvPicPr>
        <p:blipFill>
          <a:blip r:embed="rId4"/>
          <a:stretch>
            <a:fillRect/>
          </a:stretch>
        </p:blipFill>
        <p:spPr>
          <a:xfrm>
            <a:off x="1803748" y="4326989"/>
            <a:ext cx="4860163" cy="1967919"/>
          </a:xfrm>
          <a:prstGeom prst="rect">
            <a:avLst/>
          </a:prstGeom>
        </p:spPr>
      </p:pic>
      <p:cxnSp>
        <p:nvCxnSpPr>
          <p:cNvPr id="10" name="Connecteur droit avec flèche 9"/>
          <p:cNvCxnSpPr/>
          <p:nvPr/>
        </p:nvCxnSpPr>
        <p:spPr>
          <a:xfrm flipH="1" flipV="1">
            <a:off x="2993721" y="4584526"/>
            <a:ext cx="3926942" cy="86980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Connecteur droit avec flèche 11"/>
          <p:cNvCxnSpPr/>
          <p:nvPr/>
        </p:nvCxnSpPr>
        <p:spPr>
          <a:xfrm flipH="1" flipV="1">
            <a:off x="2392471" y="2630466"/>
            <a:ext cx="4459266" cy="2329841"/>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6864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134</a:t>
            </a:fld>
            <a:endParaRPr lang="fr-FR" noProof="0"/>
          </a:p>
        </p:txBody>
      </p:sp>
      <p:sp>
        <p:nvSpPr>
          <p:cNvPr id="3" name="Rectangle 2"/>
          <p:cNvSpPr/>
          <p:nvPr/>
        </p:nvSpPr>
        <p:spPr>
          <a:xfrm>
            <a:off x="2174241" y="1905000"/>
            <a:ext cx="8900159" cy="1477328"/>
          </a:xfrm>
          <a:prstGeom prst="rect">
            <a:avLst/>
          </a:prstGeom>
        </p:spPr>
        <p:txBody>
          <a:bodyPr wrap="square">
            <a:spAutoFit/>
          </a:bodyPr>
          <a:lstStyle/>
          <a:p>
            <a:pPr algn="just"/>
            <a:r>
              <a:rPr lang="fr-FR" dirty="0"/>
              <a:t>Les indicateurs de performances clés sont recommandés :</a:t>
            </a:r>
          </a:p>
          <a:p>
            <a:pPr marL="285750" indent="-285750" algn="just">
              <a:buFont typeface="Arial" panose="020B0604020202020204" pitchFamily="34" charset="0"/>
              <a:buChar char="•"/>
            </a:pPr>
            <a:r>
              <a:rPr lang="fr-FR" dirty="0"/>
              <a:t>pour mesurer la progression (dans quel domaine suis-je en avance ou en retard ?)</a:t>
            </a:r>
          </a:p>
          <a:p>
            <a:pPr marL="285750" indent="-285750" algn="just">
              <a:buFont typeface="Arial" panose="020B0604020202020204" pitchFamily="34" charset="0"/>
              <a:buChar char="•"/>
            </a:pPr>
            <a:r>
              <a:rPr lang="fr-FR" dirty="0"/>
              <a:t>pour mesurer ce qu’il vous reste à faire pour atteindre un objectif (suis-je en avance ou en retard ?)</a:t>
            </a:r>
          </a:p>
        </p:txBody>
      </p:sp>
      <p:sp>
        <p:nvSpPr>
          <p:cNvPr id="4" name="Rectangle 3"/>
          <p:cNvSpPr/>
          <p:nvPr/>
        </p:nvSpPr>
        <p:spPr>
          <a:xfrm>
            <a:off x="2174240" y="3548241"/>
            <a:ext cx="8900159" cy="2031325"/>
          </a:xfrm>
          <a:prstGeom prst="rect">
            <a:avLst/>
          </a:prstGeom>
        </p:spPr>
        <p:txBody>
          <a:bodyPr wrap="square">
            <a:spAutoFit/>
          </a:bodyPr>
          <a:lstStyle/>
          <a:p>
            <a:pPr algn="just"/>
            <a:r>
              <a:rPr lang="fr-FR" dirty="0"/>
              <a:t>Un indicateur de performance clé (KPI) se base sur une mesure spécifique et est conçu pour vous aider à évaluer le statut et la valeur actuelle d’une mesure par rapport à un objectif défini.</a:t>
            </a:r>
          </a:p>
          <a:p>
            <a:pPr algn="just"/>
            <a:endParaRPr lang="fr-FR" dirty="0"/>
          </a:p>
          <a:p>
            <a:pPr algn="just"/>
            <a:r>
              <a:rPr lang="fr-FR" dirty="0"/>
              <a:t>Ainsi, les visuels d’indicateurs de performances clés nécessitent une mesure de </a:t>
            </a:r>
            <a:r>
              <a:rPr lang="fr-FR" i="1" dirty="0"/>
              <a:t>base</a:t>
            </a:r>
            <a:r>
              <a:rPr lang="fr-FR" dirty="0"/>
              <a:t> qui évalue une mesure ou un valeur, en fonction d’une valeur définie ou d’une </a:t>
            </a:r>
            <a:r>
              <a:rPr lang="fr-FR" i="1" dirty="0"/>
              <a:t>cible</a:t>
            </a:r>
            <a:r>
              <a:rPr lang="fr-FR" dirty="0"/>
              <a:t> et d’un seuil ou d’un objectif.</a:t>
            </a:r>
          </a:p>
        </p:txBody>
      </p:sp>
    </p:spTree>
    <p:extLst>
      <p:ext uri="{BB962C8B-B14F-4D97-AF65-F5344CB8AC3E}">
        <p14:creationId xmlns:p14="http://schemas.microsoft.com/office/powerpoint/2010/main" val="305386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135</a:t>
            </a:fld>
            <a:endParaRPr lang="fr-FR" noProof="0"/>
          </a:p>
        </p:txBody>
      </p:sp>
      <p:sp>
        <p:nvSpPr>
          <p:cNvPr id="3" name="Rectangle 2"/>
          <p:cNvSpPr/>
          <p:nvPr/>
        </p:nvSpPr>
        <p:spPr>
          <a:xfrm>
            <a:off x="2072641" y="2222223"/>
            <a:ext cx="4307839" cy="3970318"/>
          </a:xfrm>
          <a:prstGeom prst="rect">
            <a:avLst/>
          </a:prstGeom>
        </p:spPr>
        <p:txBody>
          <a:bodyPr wrap="square">
            <a:spAutoFit/>
          </a:bodyPr>
          <a:lstStyle/>
          <a:p>
            <a:pPr algn="just"/>
            <a:r>
              <a:rPr lang="fr-FR" dirty="0"/>
              <a:t>Partir d’un graphique.</a:t>
            </a:r>
          </a:p>
          <a:p>
            <a:pPr algn="just"/>
            <a:endParaRPr lang="fr-FR" dirty="0"/>
          </a:p>
          <a:p>
            <a:pPr algn="just"/>
            <a:r>
              <a:rPr lang="fr-FR" dirty="0"/>
              <a:t>Triez le graphique par le champ. IMPORTANT: Une fois que vous convertissez la visualisation en indicateur de performance clé, il n’existe aucune option de tri.</a:t>
            </a:r>
          </a:p>
          <a:p>
            <a:pPr algn="just"/>
            <a:endParaRPr lang="fr-FR" dirty="0"/>
          </a:p>
          <a:p>
            <a:pPr algn="just"/>
            <a:r>
              <a:rPr lang="fr-FR" dirty="0"/>
              <a:t>Cliquer sur le visuel Indicateur clé :</a:t>
            </a:r>
          </a:p>
          <a:p>
            <a:pPr marL="285750" indent="-285750" algn="just">
              <a:buFont typeface="Arial" panose="020B0604020202020204" pitchFamily="34" charset="0"/>
              <a:buChar char="•"/>
            </a:pPr>
            <a:r>
              <a:rPr lang="fr-FR" dirty="0"/>
              <a:t>Sur quel indicateur on se base</a:t>
            </a:r>
          </a:p>
          <a:p>
            <a:pPr marL="285750" indent="-285750" algn="just">
              <a:buFont typeface="Arial" panose="020B0604020202020204" pitchFamily="34" charset="0"/>
              <a:buChar char="•"/>
            </a:pPr>
            <a:r>
              <a:rPr lang="fr-FR" dirty="0"/>
              <a:t>Quel est l’axe de tendance : </a:t>
            </a:r>
            <a:r>
              <a:rPr lang="fr-FR" b="1" dirty="0"/>
              <a:t>mois, années, trimestres, etc.</a:t>
            </a:r>
          </a:p>
          <a:p>
            <a:pPr marL="285750" indent="-285750" algn="just">
              <a:buFont typeface="Arial" panose="020B0604020202020204" pitchFamily="34" charset="0"/>
              <a:buChar char="•"/>
            </a:pPr>
            <a:r>
              <a:rPr lang="fr-FR" dirty="0"/>
              <a:t>Quel est l’objectif ? </a:t>
            </a:r>
            <a:r>
              <a:rPr lang="fr-FR" b="1" dirty="0"/>
              <a:t>Une mesure que l’on crée.</a:t>
            </a:r>
          </a:p>
        </p:txBody>
      </p:sp>
      <p:pic>
        <p:nvPicPr>
          <p:cNvPr id="7" name="Image 6"/>
          <p:cNvPicPr>
            <a:picLocks noChangeAspect="1"/>
          </p:cNvPicPr>
          <p:nvPr/>
        </p:nvPicPr>
        <p:blipFill>
          <a:blip r:embed="rId3"/>
          <a:stretch>
            <a:fillRect/>
          </a:stretch>
        </p:blipFill>
        <p:spPr>
          <a:xfrm>
            <a:off x="6786562" y="3397846"/>
            <a:ext cx="4714875" cy="2819400"/>
          </a:xfrm>
          <a:prstGeom prst="rect">
            <a:avLst/>
          </a:prstGeom>
        </p:spPr>
      </p:pic>
      <p:pic>
        <p:nvPicPr>
          <p:cNvPr id="8" name="Image 7"/>
          <p:cNvPicPr>
            <a:picLocks noChangeAspect="1"/>
          </p:cNvPicPr>
          <p:nvPr/>
        </p:nvPicPr>
        <p:blipFill>
          <a:blip r:embed="rId4"/>
          <a:stretch>
            <a:fillRect/>
          </a:stretch>
        </p:blipFill>
        <p:spPr>
          <a:xfrm>
            <a:off x="8480425" y="1403073"/>
            <a:ext cx="1733550" cy="1638300"/>
          </a:xfrm>
          <a:prstGeom prst="rect">
            <a:avLst/>
          </a:prstGeom>
        </p:spPr>
      </p:pic>
      <p:cxnSp>
        <p:nvCxnSpPr>
          <p:cNvPr id="10" name="Connecteur droit avec flèche 9"/>
          <p:cNvCxnSpPr/>
          <p:nvPr/>
        </p:nvCxnSpPr>
        <p:spPr>
          <a:xfrm flipV="1">
            <a:off x="6035040" y="2773680"/>
            <a:ext cx="3779520" cy="17475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52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136</a:t>
            </a:fld>
            <a:endParaRPr lang="fr-FR" noProof="0"/>
          </a:p>
        </p:txBody>
      </p:sp>
      <p:pic>
        <p:nvPicPr>
          <p:cNvPr id="3" name="Image 2">
            <a:extLst>
              <a:ext uri="{FF2B5EF4-FFF2-40B4-BE49-F238E27FC236}">
                <a16:creationId xmlns:a16="http://schemas.microsoft.com/office/drawing/2014/main" id="{9362E499-0853-49B6-B3ED-0633F2733B54}"/>
              </a:ext>
            </a:extLst>
          </p:cNvPr>
          <p:cNvPicPr>
            <a:picLocks noChangeAspect="1"/>
          </p:cNvPicPr>
          <p:nvPr/>
        </p:nvPicPr>
        <p:blipFill>
          <a:blip r:embed="rId3"/>
          <a:stretch>
            <a:fillRect/>
          </a:stretch>
        </p:blipFill>
        <p:spPr>
          <a:xfrm>
            <a:off x="2194561" y="1856751"/>
            <a:ext cx="4152900" cy="2990850"/>
          </a:xfrm>
          <a:prstGeom prst="rect">
            <a:avLst/>
          </a:prstGeom>
        </p:spPr>
      </p:pic>
      <p:sp>
        <p:nvSpPr>
          <p:cNvPr id="6" name="ZoneTexte 5">
            <a:extLst>
              <a:ext uri="{FF2B5EF4-FFF2-40B4-BE49-F238E27FC236}">
                <a16:creationId xmlns:a16="http://schemas.microsoft.com/office/drawing/2014/main" id="{C77CB057-92C4-4C1C-AC88-7C23CBD4684B}"/>
              </a:ext>
            </a:extLst>
          </p:cNvPr>
          <p:cNvSpPr txBox="1"/>
          <p:nvPr/>
        </p:nvSpPr>
        <p:spPr>
          <a:xfrm>
            <a:off x="6469381" y="1825481"/>
            <a:ext cx="5141594" cy="3693319"/>
          </a:xfrm>
          <a:prstGeom prst="rect">
            <a:avLst/>
          </a:prstGeom>
          <a:noFill/>
        </p:spPr>
        <p:txBody>
          <a:bodyPr wrap="square" rtlCol="0">
            <a:spAutoFit/>
          </a:bodyPr>
          <a:lstStyle/>
          <a:p>
            <a:pPr algn="just"/>
            <a:r>
              <a:rPr lang="fr-FR" dirty="0"/>
              <a:t>Il existe une panoplie de visuels possibles dans Power BI mais tous ne sont pas affichés quand vous l’installer.</a:t>
            </a:r>
          </a:p>
          <a:p>
            <a:pPr algn="just"/>
            <a:endParaRPr lang="fr-FR" dirty="0"/>
          </a:p>
          <a:p>
            <a:pPr algn="just"/>
            <a:endParaRPr lang="fr-FR" dirty="0"/>
          </a:p>
          <a:p>
            <a:pPr algn="just"/>
            <a:r>
              <a:rPr lang="fr-FR" dirty="0"/>
              <a:t>Il faut donc les importer : </a:t>
            </a:r>
          </a:p>
          <a:p>
            <a:pPr marL="285750" indent="-285750" algn="just">
              <a:buFontTx/>
              <a:buChar char="-"/>
            </a:pPr>
            <a:r>
              <a:rPr lang="fr-FR" dirty="0"/>
              <a:t>soit à partir d’un fichier,</a:t>
            </a:r>
          </a:p>
          <a:p>
            <a:pPr marL="285750" indent="-285750" algn="just">
              <a:buFontTx/>
              <a:buChar char="-"/>
            </a:pPr>
            <a:r>
              <a:rPr lang="fr-FR" dirty="0"/>
              <a:t>soit à partir de la place du marché.</a:t>
            </a:r>
          </a:p>
          <a:p>
            <a:pPr marL="285750" indent="-285750" algn="just">
              <a:buFontTx/>
              <a:buChar char="-"/>
            </a:pPr>
            <a:endParaRPr lang="fr-FR" dirty="0"/>
          </a:p>
          <a:p>
            <a:pPr algn="just"/>
            <a:r>
              <a:rPr lang="fr-FR" b="1" dirty="0">
                <a:solidFill>
                  <a:srgbClr val="FF0000"/>
                </a:solidFill>
              </a:rPr>
              <a:t>Il suffit de cliquer sur les 3 points noirs, placés à la suite du dernier visuel.</a:t>
            </a:r>
          </a:p>
          <a:p>
            <a:pPr algn="just"/>
            <a:endParaRPr lang="fr-FR" dirty="0"/>
          </a:p>
          <a:p>
            <a:pPr algn="just"/>
            <a:endParaRPr lang="fr-FR" dirty="0"/>
          </a:p>
        </p:txBody>
      </p:sp>
      <p:cxnSp>
        <p:nvCxnSpPr>
          <p:cNvPr id="9" name="Connecteur droit 8">
            <a:extLst>
              <a:ext uri="{FF2B5EF4-FFF2-40B4-BE49-F238E27FC236}">
                <a16:creationId xmlns:a16="http://schemas.microsoft.com/office/drawing/2014/main" id="{481FE80E-96AF-4D22-9461-FCD20F70D3D6}"/>
              </a:ext>
            </a:extLst>
          </p:cNvPr>
          <p:cNvCxnSpPr/>
          <p:nvPr/>
        </p:nvCxnSpPr>
        <p:spPr>
          <a:xfrm>
            <a:off x="2924175" y="3505200"/>
            <a:ext cx="361950" cy="0"/>
          </a:xfrm>
          <a:prstGeom prst="line">
            <a:avLst/>
          </a:prstGeom>
          <a:ln w="38100"/>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13261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137</a:t>
            </a:fld>
            <a:endParaRPr lang="fr-FR" noProof="0"/>
          </a:p>
        </p:txBody>
      </p:sp>
      <p:pic>
        <p:nvPicPr>
          <p:cNvPr id="7" name="Image 6">
            <a:extLst>
              <a:ext uri="{FF2B5EF4-FFF2-40B4-BE49-F238E27FC236}">
                <a16:creationId xmlns:a16="http://schemas.microsoft.com/office/drawing/2014/main" id="{8C8044DA-67DC-4D6C-A5D4-13FC358AA582}"/>
              </a:ext>
            </a:extLst>
          </p:cNvPr>
          <p:cNvPicPr>
            <a:picLocks noChangeAspect="1"/>
          </p:cNvPicPr>
          <p:nvPr/>
        </p:nvPicPr>
        <p:blipFill>
          <a:blip r:embed="rId3"/>
          <a:stretch>
            <a:fillRect/>
          </a:stretch>
        </p:blipFill>
        <p:spPr>
          <a:xfrm>
            <a:off x="2072641" y="1426942"/>
            <a:ext cx="6288489" cy="4444998"/>
          </a:xfrm>
          <a:prstGeom prst="rect">
            <a:avLst/>
          </a:prstGeom>
        </p:spPr>
      </p:pic>
      <p:sp>
        <p:nvSpPr>
          <p:cNvPr id="8" name="ZoneTexte 7">
            <a:extLst>
              <a:ext uri="{FF2B5EF4-FFF2-40B4-BE49-F238E27FC236}">
                <a16:creationId xmlns:a16="http://schemas.microsoft.com/office/drawing/2014/main" id="{5778ED39-07FB-4319-85A9-2CDABFEB9C87}"/>
              </a:ext>
            </a:extLst>
          </p:cNvPr>
          <p:cNvSpPr txBox="1"/>
          <p:nvPr/>
        </p:nvSpPr>
        <p:spPr>
          <a:xfrm>
            <a:off x="8352537" y="1624623"/>
            <a:ext cx="3030770" cy="4801314"/>
          </a:xfrm>
          <a:prstGeom prst="rect">
            <a:avLst/>
          </a:prstGeom>
          <a:noFill/>
        </p:spPr>
        <p:txBody>
          <a:bodyPr wrap="square" rtlCol="0">
            <a:spAutoFit/>
          </a:bodyPr>
          <a:lstStyle/>
          <a:p>
            <a:pPr algn="just"/>
            <a:r>
              <a:rPr lang="fr-FR" dirty="0"/>
              <a:t>Power BI propose une série de visuels les plus utilisés. Pour en avoir d’autres, il faut cliquer sur les … après le dernier visuel. </a:t>
            </a:r>
          </a:p>
          <a:p>
            <a:pPr algn="just"/>
            <a:r>
              <a:rPr lang="fr-FR" dirty="0"/>
              <a:t>Cliquer sur </a:t>
            </a:r>
            <a:r>
              <a:rPr lang="fr-FR" b="1" dirty="0"/>
              <a:t>importer depuis la place du marché </a:t>
            </a:r>
            <a:r>
              <a:rPr lang="fr-FR" dirty="0"/>
              <a:t>!!!</a:t>
            </a:r>
          </a:p>
          <a:p>
            <a:pPr algn="just"/>
            <a:endParaRPr lang="fr-FR" dirty="0"/>
          </a:p>
          <a:p>
            <a:pPr algn="just"/>
            <a:r>
              <a:rPr lang="fr-FR" dirty="0"/>
              <a:t>Vous pouvez chercher les visuels à partir des catégories sur la gauche.</a:t>
            </a:r>
          </a:p>
          <a:p>
            <a:pPr algn="just"/>
            <a:endParaRPr lang="fr-FR" dirty="0"/>
          </a:p>
          <a:p>
            <a:pPr algn="just"/>
            <a:r>
              <a:rPr lang="fr-FR" dirty="0"/>
              <a:t>Ensuite, le visuel sera importé et vous l’aurez en continue sur Power BI</a:t>
            </a:r>
          </a:p>
        </p:txBody>
      </p:sp>
    </p:spTree>
    <p:extLst>
      <p:ext uri="{BB962C8B-B14F-4D97-AF65-F5344CB8AC3E}">
        <p14:creationId xmlns:p14="http://schemas.microsoft.com/office/powerpoint/2010/main" val="209320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Ruban principal de Power BI</a:t>
            </a:r>
            <a:br>
              <a:rPr lang="fr-FR" dirty="0"/>
            </a:br>
            <a:r>
              <a:rPr lang="fr-FR" dirty="0"/>
              <a:t>Changer de thème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138</a:t>
            </a:fld>
            <a:endParaRPr lang="fr-FR" noProof="0"/>
          </a:p>
        </p:txBody>
      </p:sp>
      <p:sp>
        <p:nvSpPr>
          <p:cNvPr id="4" name="ZoneTexte 3">
            <a:extLst>
              <a:ext uri="{FF2B5EF4-FFF2-40B4-BE49-F238E27FC236}">
                <a16:creationId xmlns:a16="http://schemas.microsoft.com/office/drawing/2014/main" id="{D5D96FF8-C635-4B5C-A965-7EB282298CB8}"/>
              </a:ext>
            </a:extLst>
          </p:cNvPr>
          <p:cNvSpPr txBox="1"/>
          <p:nvPr/>
        </p:nvSpPr>
        <p:spPr>
          <a:xfrm>
            <a:off x="2204720" y="2021840"/>
            <a:ext cx="5242560" cy="3477875"/>
          </a:xfrm>
          <a:prstGeom prst="rect">
            <a:avLst/>
          </a:prstGeom>
          <a:noFill/>
        </p:spPr>
        <p:txBody>
          <a:bodyPr wrap="square" rtlCol="0">
            <a:spAutoFit/>
          </a:bodyPr>
          <a:lstStyle/>
          <a:p>
            <a:pPr algn="just"/>
            <a:r>
              <a:rPr lang="fr-FR" sz="2000" dirty="0"/>
              <a:t>Si les nuances de couleurs du thème par défaut ne vous satisfont pas, vous pouvez en changer.</a:t>
            </a:r>
          </a:p>
          <a:p>
            <a:pPr algn="just"/>
            <a:endParaRPr lang="fr-FR" sz="2000" dirty="0"/>
          </a:p>
          <a:p>
            <a:pPr algn="just"/>
            <a:r>
              <a:rPr lang="fr-FR" sz="2000" dirty="0"/>
              <a:t>Il suffit de cliquer sur </a:t>
            </a:r>
            <a:r>
              <a:rPr lang="fr-FR" sz="2000" b="1" dirty="0"/>
              <a:t>« CHANGER DE THEME »</a:t>
            </a:r>
            <a:r>
              <a:rPr lang="fr-FR" sz="2000" dirty="0"/>
              <a:t> dans le ruban principal de Power BI pour pouvoir accéder aux différentes propositions ou d’aller dans la </a:t>
            </a:r>
            <a:r>
              <a:rPr lang="fr-FR" sz="2000" b="1" dirty="0"/>
              <a:t>galerie</a:t>
            </a:r>
            <a:r>
              <a:rPr lang="fr-FR" sz="2000" dirty="0"/>
              <a:t> pour voir des exemples de rapports avec les différents thèmes proposés.</a:t>
            </a:r>
          </a:p>
        </p:txBody>
      </p:sp>
      <p:pic>
        <p:nvPicPr>
          <p:cNvPr id="7" name="Image 6">
            <a:extLst>
              <a:ext uri="{FF2B5EF4-FFF2-40B4-BE49-F238E27FC236}">
                <a16:creationId xmlns:a16="http://schemas.microsoft.com/office/drawing/2014/main" id="{B77664B3-7670-E029-99CD-0F00ECB85F93}"/>
              </a:ext>
            </a:extLst>
          </p:cNvPr>
          <p:cNvPicPr>
            <a:picLocks noChangeAspect="1"/>
          </p:cNvPicPr>
          <p:nvPr/>
        </p:nvPicPr>
        <p:blipFill>
          <a:blip r:embed="rId3"/>
          <a:stretch>
            <a:fillRect/>
          </a:stretch>
        </p:blipFill>
        <p:spPr>
          <a:xfrm>
            <a:off x="8729213" y="949207"/>
            <a:ext cx="2299876" cy="4914879"/>
          </a:xfrm>
          <a:prstGeom prst="rect">
            <a:avLst/>
          </a:prstGeom>
        </p:spPr>
      </p:pic>
    </p:spTree>
    <p:extLst>
      <p:ext uri="{BB962C8B-B14F-4D97-AF65-F5344CB8AC3E}">
        <p14:creationId xmlns:p14="http://schemas.microsoft.com/office/powerpoint/2010/main" val="359227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Mode portable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139</a:t>
            </a:fld>
            <a:endParaRPr lang="fr-FR" noProof="0"/>
          </a:p>
        </p:txBody>
      </p:sp>
      <p:pic>
        <p:nvPicPr>
          <p:cNvPr id="3" name="Image 2"/>
          <p:cNvPicPr>
            <a:picLocks noChangeAspect="1"/>
          </p:cNvPicPr>
          <p:nvPr/>
        </p:nvPicPr>
        <p:blipFill>
          <a:blip r:embed="rId3"/>
          <a:stretch>
            <a:fillRect/>
          </a:stretch>
        </p:blipFill>
        <p:spPr>
          <a:xfrm>
            <a:off x="2194561" y="2382520"/>
            <a:ext cx="3686175" cy="1819275"/>
          </a:xfrm>
          <a:prstGeom prst="rect">
            <a:avLst/>
          </a:prstGeom>
        </p:spPr>
      </p:pic>
      <p:sp>
        <p:nvSpPr>
          <p:cNvPr id="4" name="ZoneTexte 3"/>
          <p:cNvSpPr txBox="1"/>
          <p:nvPr/>
        </p:nvSpPr>
        <p:spPr>
          <a:xfrm>
            <a:off x="2072641" y="1581834"/>
            <a:ext cx="8117839" cy="646331"/>
          </a:xfrm>
          <a:prstGeom prst="rect">
            <a:avLst/>
          </a:prstGeom>
          <a:noFill/>
        </p:spPr>
        <p:txBody>
          <a:bodyPr wrap="square" rtlCol="0">
            <a:spAutoFit/>
          </a:bodyPr>
          <a:lstStyle/>
          <a:p>
            <a:r>
              <a:rPr lang="fr-FR" dirty="0"/>
              <a:t>Depuis Power BI Desktop, on peut travailler notre visuel pour un mobile. Il faut aller dans l’onglet affichage et cliquer sur Mode Téléphone</a:t>
            </a:r>
          </a:p>
        </p:txBody>
      </p:sp>
      <p:pic>
        <p:nvPicPr>
          <p:cNvPr id="6" name="Image 5"/>
          <p:cNvPicPr>
            <a:picLocks noChangeAspect="1"/>
          </p:cNvPicPr>
          <p:nvPr/>
        </p:nvPicPr>
        <p:blipFill>
          <a:blip r:embed="rId4"/>
          <a:stretch>
            <a:fillRect/>
          </a:stretch>
        </p:blipFill>
        <p:spPr>
          <a:xfrm>
            <a:off x="6268720" y="2382520"/>
            <a:ext cx="5339397" cy="3945830"/>
          </a:xfrm>
          <a:prstGeom prst="rect">
            <a:avLst/>
          </a:prstGeom>
        </p:spPr>
      </p:pic>
      <p:sp>
        <p:nvSpPr>
          <p:cNvPr id="7" name="Flèche courbée vers le haut 6"/>
          <p:cNvSpPr/>
          <p:nvPr/>
        </p:nvSpPr>
        <p:spPr>
          <a:xfrm>
            <a:off x="4754880" y="4201795"/>
            <a:ext cx="2499360" cy="63436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8" name="ZoneTexte 7"/>
          <p:cNvSpPr txBox="1"/>
          <p:nvPr/>
        </p:nvSpPr>
        <p:spPr>
          <a:xfrm>
            <a:off x="2194561" y="5394810"/>
            <a:ext cx="3977639" cy="923330"/>
          </a:xfrm>
          <a:prstGeom prst="rect">
            <a:avLst/>
          </a:prstGeom>
          <a:noFill/>
        </p:spPr>
        <p:txBody>
          <a:bodyPr wrap="square" rtlCol="0">
            <a:spAutoFit/>
          </a:bodyPr>
          <a:lstStyle/>
          <a:p>
            <a:pPr algn="just"/>
            <a:r>
              <a:rPr lang="fr-FR" dirty="0"/>
              <a:t>On sélectionne ensuite les visualisations déjà créées et on les dispose sur l’écran portable.</a:t>
            </a:r>
          </a:p>
        </p:txBody>
      </p:sp>
    </p:spTree>
    <p:extLst>
      <p:ext uri="{BB962C8B-B14F-4D97-AF65-F5344CB8AC3E}">
        <p14:creationId xmlns:p14="http://schemas.microsoft.com/office/powerpoint/2010/main" val="91865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14</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309648" y="2180425"/>
            <a:ext cx="5626509" cy="71763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Jeu de données Power BI </a:t>
            </a:r>
            <a:r>
              <a:rPr lang="fr-FR" altLang="fr-FR" sz="2000" dirty="0">
                <a:solidFill>
                  <a:srgbClr val="000000"/>
                </a:solidFill>
              </a:rPr>
              <a:t>:</a:t>
            </a:r>
          </a:p>
          <a:p>
            <a:pPr marL="0" indent="0" algn="just">
              <a:spcBef>
                <a:spcPct val="0"/>
              </a:spcBef>
              <a:buClrTx/>
              <a:buNone/>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007806" y="2153627"/>
            <a:ext cx="5088194" cy="5680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BDD transactionnelle </a:t>
            </a:r>
            <a:r>
              <a:rPr lang="fr-FR" altLang="fr-FR" sz="2000" dirty="0">
                <a:solidFill>
                  <a:srgbClr val="000000"/>
                </a:solidFill>
              </a:rPr>
              <a:t>:</a:t>
            </a:r>
          </a:p>
          <a:p>
            <a:pPr marL="0" indent="0" algn="just">
              <a:spcBef>
                <a:spcPct val="0"/>
              </a:spcBef>
              <a:buClrTx/>
              <a:buNone/>
              <a:defRPr/>
            </a:pPr>
            <a:endParaRPr lang="fr-FR" altLang="fr-FR" sz="2300" dirty="0">
              <a:solidFill>
                <a:srgbClr val="000000"/>
              </a:solidFill>
            </a:endParaRPr>
          </a:p>
        </p:txBody>
      </p:sp>
      <p:pic>
        <p:nvPicPr>
          <p:cNvPr id="12" name="Image 11">
            <a:extLst>
              <a:ext uri="{FF2B5EF4-FFF2-40B4-BE49-F238E27FC236}">
                <a16:creationId xmlns:a16="http://schemas.microsoft.com/office/drawing/2014/main" id="{173B9224-8F4B-90F6-1E57-1DCF908B6105}"/>
              </a:ext>
            </a:extLst>
          </p:cNvPr>
          <p:cNvPicPr>
            <a:picLocks noChangeAspect="1"/>
          </p:cNvPicPr>
          <p:nvPr/>
        </p:nvPicPr>
        <p:blipFill>
          <a:blip r:embed="rId3"/>
          <a:stretch>
            <a:fillRect/>
          </a:stretch>
        </p:blipFill>
        <p:spPr>
          <a:xfrm>
            <a:off x="351859" y="2899744"/>
            <a:ext cx="5571767" cy="1970166"/>
          </a:xfrm>
          <a:prstGeom prst="rect">
            <a:avLst/>
          </a:prstGeom>
          <a:ln>
            <a:noFill/>
          </a:ln>
          <a:effectLst>
            <a:outerShdw blurRad="292100" dist="139700" dir="2700000" algn="tl" rotWithShape="0">
              <a:srgbClr val="333333">
                <a:alpha val="65000"/>
              </a:srgbClr>
            </a:outerShdw>
          </a:effectLst>
        </p:spPr>
      </p:pic>
      <p:sp>
        <p:nvSpPr>
          <p:cNvPr id="15" name="Espace réservé du contenu 2">
            <a:extLst>
              <a:ext uri="{FF2B5EF4-FFF2-40B4-BE49-F238E27FC236}">
                <a16:creationId xmlns:a16="http://schemas.microsoft.com/office/drawing/2014/main" id="{163DC17E-6BBE-6F92-B668-3673E308FC3F}"/>
              </a:ext>
            </a:extLst>
          </p:cNvPr>
          <p:cNvSpPr>
            <a:spLocks noGrp="1"/>
          </p:cNvSpPr>
          <p:nvPr>
            <p:ph idx="1"/>
          </p:nvPr>
        </p:nvSpPr>
        <p:spPr>
          <a:xfrm>
            <a:off x="1128172" y="5183580"/>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1400" i="1" dirty="0" err="1">
                <a:solidFill>
                  <a:srgbClr val="000000"/>
                </a:solidFill>
              </a:rPr>
              <a:t>Libpazt</a:t>
            </a:r>
            <a:r>
              <a:rPr lang="fr-FR" altLang="fr-FR" sz="1400" i="1" dirty="0">
                <a:solidFill>
                  <a:srgbClr val="000000"/>
                </a:solidFill>
              </a:rPr>
              <a:t> correspondant au « libellé du genre » renommé « genre » et récupéré via un </a:t>
            </a:r>
            <a:r>
              <a:rPr lang="fr-FR" altLang="fr-FR" sz="1400" i="1" dirty="0" err="1">
                <a:solidFill>
                  <a:srgbClr val="000000"/>
                </a:solidFill>
              </a:rPr>
              <a:t>rechercheV</a:t>
            </a:r>
            <a:r>
              <a:rPr lang="fr-FR" altLang="fr-FR" sz="1400" i="1" dirty="0">
                <a:solidFill>
                  <a:srgbClr val="000000"/>
                </a:solidFill>
              </a:rPr>
              <a:t> dans la table Client.</a:t>
            </a:r>
          </a:p>
          <a:p>
            <a:pPr algn="just">
              <a:spcBef>
                <a:spcPct val="0"/>
              </a:spcBef>
              <a:buClrTx/>
              <a:buFont typeface="Wingdings" panose="05000000000000000000" pitchFamily="2" charset="2"/>
              <a:buChar char="Ø"/>
              <a:defRPr/>
            </a:pPr>
            <a:r>
              <a:rPr lang="fr-FR" altLang="fr-FR" sz="1400" i="1" dirty="0">
                <a:solidFill>
                  <a:srgbClr val="000000"/>
                </a:solidFill>
              </a:rPr>
              <a:t>Par conséquent, la table </a:t>
            </a:r>
            <a:r>
              <a:rPr lang="fr-FR" altLang="fr-FR" sz="1400" i="1" dirty="0" err="1">
                <a:solidFill>
                  <a:srgbClr val="000000"/>
                </a:solidFill>
              </a:rPr>
              <a:t>Paztyr</a:t>
            </a:r>
            <a:r>
              <a:rPr lang="fr-FR" altLang="fr-FR" sz="1400" i="1" dirty="0">
                <a:solidFill>
                  <a:srgbClr val="000000"/>
                </a:solidFill>
              </a:rPr>
              <a:t> n’a plus d’intérêt, on gagne une table.</a:t>
            </a:r>
          </a:p>
          <a:p>
            <a:pPr algn="just">
              <a:spcBef>
                <a:spcPct val="0"/>
              </a:spcBef>
              <a:buClrTx/>
              <a:buFont typeface="Wingdings" panose="05000000000000000000" pitchFamily="2" charset="2"/>
              <a:buChar char="Ø"/>
              <a:defRPr/>
            </a:pPr>
            <a:r>
              <a:rPr lang="fr-FR" altLang="fr-FR" sz="1400" i="1" dirty="0">
                <a:solidFill>
                  <a:srgbClr val="000000"/>
                </a:solidFill>
              </a:rPr>
              <a:t>Le numéro de téléphone du client intitulé « </a:t>
            </a:r>
            <a:r>
              <a:rPr lang="fr-FR" altLang="fr-FR" sz="1400" i="1" dirty="0" err="1">
                <a:solidFill>
                  <a:srgbClr val="000000"/>
                </a:solidFill>
              </a:rPr>
              <a:t>Np</a:t>
            </a:r>
            <a:r>
              <a:rPr lang="fr-FR" altLang="fr-FR" sz="1400" i="1" dirty="0">
                <a:solidFill>
                  <a:srgbClr val="000000"/>
                </a:solidFill>
              </a:rPr>
              <a:t> » n’étant pas nécessaire pour l’analyse et les tableaux de bord, il a été supprimé.</a:t>
            </a:r>
          </a:p>
          <a:p>
            <a:pPr algn="just">
              <a:spcBef>
                <a:spcPct val="0"/>
              </a:spcBef>
              <a:buClrTx/>
              <a:buFont typeface="Wingdings" panose="05000000000000000000" pitchFamily="2" charset="2"/>
              <a:buChar char="Ø"/>
              <a:defRPr/>
            </a:pPr>
            <a:r>
              <a:rPr lang="fr-FR" altLang="fr-FR" sz="1400" i="1" dirty="0">
                <a:solidFill>
                  <a:srgbClr val="000000"/>
                </a:solidFill>
              </a:rPr>
              <a:t>À partir de la « </a:t>
            </a:r>
            <a:r>
              <a:rPr lang="fr-FR" altLang="fr-FR" sz="1400" i="1" dirty="0" err="1">
                <a:solidFill>
                  <a:srgbClr val="000000"/>
                </a:solidFill>
              </a:rPr>
              <a:t>dtenaiss</a:t>
            </a:r>
            <a:r>
              <a:rPr lang="fr-FR" altLang="fr-FR" sz="1400" i="1" dirty="0">
                <a:solidFill>
                  <a:srgbClr val="000000"/>
                </a:solidFill>
              </a:rPr>
              <a:t> », la date de naissance du client, on a créé deux nouvelles colonnes : âge et tranches d’âge.</a:t>
            </a:r>
          </a:p>
          <a:p>
            <a:pPr algn="just">
              <a:spcBef>
                <a:spcPct val="0"/>
              </a:spcBef>
              <a:buClrTx/>
              <a:buFont typeface="Wingdings" panose="05000000000000000000" pitchFamily="2" charset="2"/>
              <a:buChar char="Ø"/>
              <a:defRPr/>
            </a:pPr>
            <a:endParaRPr lang="fr-FR" altLang="fr-FR" sz="1400" i="1" dirty="0">
              <a:solidFill>
                <a:srgbClr val="000000"/>
              </a:solidFill>
            </a:endParaRPr>
          </a:p>
          <a:p>
            <a:pPr algn="just">
              <a:spcBef>
                <a:spcPct val="0"/>
              </a:spcBef>
              <a:buClrTx/>
              <a:buFontTx/>
              <a:buNone/>
              <a:defRPr/>
            </a:pPr>
            <a:endParaRPr lang="fr-FR" altLang="fr-FR" sz="2300" dirty="0">
              <a:solidFill>
                <a:srgbClr val="000000"/>
              </a:solidFill>
            </a:endParaRPr>
          </a:p>
        </p:txBody>
      </p:sp>
      <p:pic>
        <p:nvPicPr>
          <p:cNvPr id="17" name="Image 16">
            <a:extLst>
              <a:ext uri="{FF2B5EF4-FFF2-40B4-BE49-F238E27FC236}">
                <a16:creationId xmlns:a16="http://schemas.microsoft.com/office/drawing/2014/main" id="{75629038-9F24-EB53-08A1-649AF625979F}"/>
              </a:ext>
            </a:extLst>
          </p:cNvPr>
          <p:cNvPicPr>
            <a:picLocks noChangeAspect="1"/>
          </p:cNvPicPr>
          <p:nvPr/>
        </p:nvPicPr>
        <p:blipFill>
          <a:blip r:embed="rId4"/>
          <a:stretch>
            <a:fillRect/>
          </a:stretch>
        </p:blipFill>
        <p:spPr>
          <a:xfrm>
            <a:off x="6268376" y="2905720"/>
            <a:ext cx="4827817" cy="19572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260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280890"/>
          </a:xfrm>
        </p:spPr>
        <p:txBody>
          <a:bodyPr rtlCol="0">
            <a:normAutofit/>
          </a:bodyPr>
          <a:lstStyle/>
          <a:p>
            <a:pPr rtl="0"/>
            <a:r>
              <a:rPr lang="fr-FR" dirty="0"/>
              <a:t>Exercices sur la conception de rapport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140</a:t>
            </a:fld>
            <a:endParaRPr lang="fr-FR" noProof="0"/>
          </a:p>
        </p:txBody>
      </p:sp>
      <p:sp>
        <p:nvSpPr>
          <p:cNvPr id="6" name="ZoneTexte 5">
            <a:extLst>
              <a:ext uri="{FF2B5EF4-FFF2-40B4-BE49-F238E27FC236}">
                <a16:creationId xmlns:a16="http://schemas.microsoft.com/office/drawing/2014/main" id="{67D6892C-F195-4A4C-96DB-5B79034850E2}"/>
              </a:ext>
            </a:extLst>
          </p:cNvPr>
          <p:cNvSpPr txBox="1"/>
          <p:nvPr/>
        </p:nvSpPr>
        <p:spPr>
          <a:xfrm>
            <a:off x="2655887" y="2860508"/>
            <a:ext cx="7979193" cy="861774"/>
          </a:xfrm>
          <a:prstGeom prst="rect">
            <a:avLst/>
          </a:prstGeom>
          <a:noFill/>
        </p:spPr>
        <p:txBody>
          <a:bodyPr wrap="square" rtlCol="0">
            <a:spAutoFit/>
          </a:bodyPr>
          <a:lstStyle/>
          <a:p>
            <a:r>
              <a:rPr lang="fr-FR" sz="2500" dirty="0"/>
              <a:t>Veuillez regarder les exercices :</a:t>
            </a:r>
          </a:p>
          <a:p>
            <a:r>
              <a:rPr lang="fr-FR" sz="2500" dirty="0"/>
              <a:t>Partie III. Conception de rapports</a:t>
            </a:r>
          </a:p>
        </p:txBody>
      </p:sp>
    </p:spTree>
    <p:extLst>
      <p:ext uri="{BB962C8B-B14F-4D97-AF65-F5344CB8AC3E}">
        <p14:creationId xmlns:p14="http://schemas.microsoft.com/office/powerpoint/2010/main" val="10114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r>
              <a:rPr lang="fr-FR" dirty="0"/>
              <a:t>Présentation du Service Power BI Online</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141</a:t>
            </a:fld>
            <a:endParaRPr lang="fr-FR" noProof="0"/>
          </a:p>
        </p:txBody>
      </p:sp>
    </p:spTree>
    <p:extLst>
      <p:ext uri="{BB962C8B-B14F-4D97-AF65-F5344CB8AC3E}">
        <p14:creationId xmlns:p14="http://schemas.microsoft.com/office/powerpoint/2010/main" val="419756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Inscription au service Power BI ou Pro</a:t>
            </a:r>
            <a:br>
              <a:rPr lang="fr-FR" dirty="0"/>
            </a:br>
            <a:r>
              <a:rPr lang="fr-FR" dirty="0"/>
              <a:t>Payant et essai gratuit 60 jours</a:t>
            </a:r>
          </a:p>
        </p:txBody>
      </p:sp>
      <p:pic>
        <p:nvPicPr>
          <p:cNvPr id="5" name="Espace réservé du contenu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8577" y="2078182"/>
            <a:ext cx="7124962" cy="3778250"/>
          </a:xfrm>
        </p:spPr>
      </p:pic>
      <p:sp>
        <p:nvSpPr>
          <p:cNvPr id="7" name="ZoneTexte 6"/>
          <p:cNvSpPr txBox="1"/>
          <p:nvPr/>
        </p:nvSpPr>
        <p:spPr>
          <a:xfrm>
            <a:off x="4858327" y="6029614"/>
            <a:ext cx="2863274" cy="323165"/>
          </a:xfrm>
          <a:prstGeom prst="rect">
            <a:avLst/>
          </a:prstGeom>
          <a:noFill/>
        </p:spPr>
        <p:txBody>
          <a:bodyPr wrap="square" rtlCol="0">
            <a:spAutoFit/>
          </a:bodyPr>
          <a:lstStyle/>
          <a:p>
            <a:r>
              <a:rPr lang="fr-FR" sz="1500" dirty="0">
                <a:hlinkClick r:id="rId4"/>
              </a:rPr>
              <a:t>https://www.powerbi.com</a:t>
            </a:r>
            <a:r>
              <a:rPr lang="fr-FR" sz="1500" dirty="0"/>
              <a:t>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142</a:t>
            </a:fld>
            <a:endParaRPr lang="fr-FR" noProof="0"/>
          </a:p>
        </p:txBody>
      </p:sp>
    </p:spTree>
    <p:extLst>
      <p:ext uri="{BB962C8B-B14F-4D97-AF65-F5344CB8AC3E}">
        <p14:creationId xmlns:p14="http://schemas.microsoft.com/office/powerpoint/2010/main" val="373850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Tarifs de Power BI</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648" y="2173667"/>
            <a:ext cx="9337964" cy="3410986"/>
          </a:xfrm>
          <a:prstGeom prst="rect">
            <a:avLst/>
          </a:prstGeom>
          <a:ln>
            <a:noFill/>
          </a:ln>
          <a:effectLst>
            <a:softEdge rad="112500"/>
          </a:effectLst>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143</a:t>
            </a:fld>
            <a:endParaRPr lang="fr-FR" noProof="0"/>
          </a:p>
        </p:txBody>
      </p:sp>
    </p:spTree>
    <p:extLst>
      <p:ext uri="{BB962C8B-B14F-4D97-AF65-F5344CB8AC3E}">
        <p14:creationId xmlns:p14="http://schemas.microsoft.com/office/powerpoint/2010/main" val="1701412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51315" y="624110"/>
            <a:ext cx="9562012" cy="1280890"/>
          </a:xfrm>
        </p:spPr>
        <p:txBody>
          <a:bodyPr rtlCol="0"/>
          <a:lstStyle/>
          <a:p>
            <a:pPr rtl="0"/>
            <a:r>
              <a:rPr lang="fr-FR" dirty="0"/>
              <a:t>Service Power BI : publier un rapport (1/2)</a:t>
            </a:r>
          </a:p>
        </p:txBody>
      </p:sp>
      <p:sp>
        <p:nvSpPr>
          <p:cNvPr id="3" name="Espace réservé du contenu 2"/>
          <p:cNvSpPr>
            <a:spLocks noGrp="1"/>
          </p:cNvSpPr>
          <p:nvPr>
            <p:ph idx="1"/>
          </p:nvPr>
        </p:nvSpPr>
        <p:spPr>
          <a:xfrm>
            <a:off x="2592925" y="1264555"/>
            <a:ext cx="8466715" cy="4449618"/>
          </a:xfrm>
        </p:spPr>
        <p:txBody>
          <a:bodyPr rtlCol="0">
            <a:normAutofit/>
          </a:bodyPr>
          <a:lstStyle/>
          <a:p>
            <a:pPr algn="just"/>
            <a:endParaRPr lang="fr-FR" sz="2000" dirty="0"/>
          </a:p>
          <a:p>
            <a:pPr algn="just"/>
            <a:r>
              <a:rPr lang="fr-FR" dirty="0"/>
              <a:t>On peut publier sur le service </a:t>
            </a:r>
            <a:r>
              <a:rPr lang="fr-FR" b="1" dirty="0"/>
              <a:t>Power BI</a:t>
            </a:r>
            <a:r>
              <a:rPr lang="fr-FR" dirty="0"/>
              <a:t> service, charger le fichier .</a:t>
            </a:r>
            <a:r>
              <a:rPr lang="fr-FR" dirty="0" err="1"/>
              <a:t>pbix</a:t>
            </a:r>
            <a:r>
              <a:rPr lang="fr-FR" dirty="0"/>
              <a:t> directement à partir du service Power BI ou encore enregistrer le fichier .</a:t>
            </a:r>
            <a:r>
              <a:rPr lang="fr-FR" dirty="0" err="1"/>
              <a:t>pbix</a:t>
            </a:r>
            <a:r>
              <a:rPr lang="fr-FR" dirty="0"/>
              <a:t> et l’envoyer comme tout autre fichier.</a:t>
            </a:r>
          </a:p>
          <a:p>
            <a:pPr algn="just"/>
            <a:r>
              <a:rPr lang="fr-FR" dirty="0"/>
              <a:t>Publier sur le service </a:t>
            </a:r>
            <a:r>
              <a:rPr lang="fr-FR" b="1" dirty="0"/>
              <a:t>Power BI</a:t>
            </a:r>
            <a:r>
              <a:rPr lang="fr-FR" dirty="0"/>
              <a:t> directement à partir de Power BI Desktop. Dans le ruban </a:t>
            </a:r>
            <a:r>
              <a:rPr lang="fr-FR" b="1" dirty="0"/>
              <a:t>Accueil</a:t>
            </a:r>
            <a:r>
              <a:rPr lang="fr-FR" dirty="0"/>
              <a:t> , sélectionnez </a:t>
            </a:r>
            <a:r>
              <a:rPr lang="fr-FR" b="1" dirty="0"/>
              <a:t>Publier</a:t>
            </a:r>
            <a:r>
              <a:rPr lang="fr-FR" dirty="0"/>
              <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144</a:t>
            </a:fld>
            <a:endParaRPr lang="fr-FR" noProof="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967" y="3353819"/>
            <a:ext cx="3491126" cy="3000799"/>
          </a:xfrm>
          <a:prstGeom prst="rect">
            <a:avLst/>
          </a:prstGeom>
        </p:spPr>
      </p:pic>
    </p:spTree>
    <p:extLst>
      <p:ext uri="{BB962C8B-B14F-4D97-AF65-F5344CB8AC3E}">
        <p14:creationId xmlns:p14="http://schemas.microsoft.com/office/powerpoint/2010/main" val="353230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Service Power BI : publier un rapport (2/2)</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7089" y="1756782"/>
            <a:ext cx="4861981" cy="1897544"/>
          </a:xfr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145</a:t>
            </a:fld>
            <a:endParaRPr lang="fr-FR" noProof="0"/>
          </a:p>
        </p:txBody>
      </p:sp>
      <p:sp>
        <p:nvSpPr>
          <p:cNvPr id="7" name="ZoneTexte 6"/>
          <p:cNvSpPr txBox="1"/>
          <p:nvPr/>
        </p:nvSpPr>
        <p:spPr>
          <a:xfrm>
            <a:off x="2812869" y="4032069"/>
            <a:ext cx="4833257" cy="923330"/>
          </a:xfrm>
          <a:prstGeom prst="rect">
            <a:avLst/>
          </a:prstGeom>
          <a:noFill/>
        </p:spPr>
        <p:txBody>
          <a:bodyPr wrap="square" rtlCol="0">
            <a:spAutoFit/>
          </a:bodyPr>
          <a:lstStyle/>
          <a:p>
            <a:r>
              <a:rPr lang="fr-FR" dirty="0"/>
              <a:t>Vous vous connectez avec votre compte et le rapport va se charger sur le service Power BI</a:t>
            </a:r>
          </a:p>
        </p:txBody>
      </p:sp>
    </p:spTree>
    <p:extLst>
      <p:ext uri="{BB962C8B-B14F-4D97-AF65-F5344CB8AC3E}">
        <p14:creationId xmlns:p14="http://schemas.microsoft.com/office/powerpoint/2010/main" val="349996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Présentation générale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146</a:t>
            </a:fld>
            <a:endParaRPr lang="fr-FR" noProof="0"/>
          </a:p>
        </p:txBody>
      </p:sp>
      <p:pic>
        <p:nvPicPr>
          <p:cNvPr id="4" name="Image 3">
            <a:extLst>
              <a:ext uri="{FF2B5EF4-FFF2-40B4-BE49-F238E27FC236}">
                <a16:creationId xmlns:a16="http://schemas.microsoft.com/office/drawing/2014/main" id="{BE0C5316-44B5-42AB-963D-B5B31CCDE1AA}"/>
              </a:ext>
            </a:extLst>
          </p:cNvPr>
          <p:cNvPicPr>
            <a:picLocks noChangeAspect="1"/>
          </p:cNvPicPr>
          <p:nvPr/>
        </p:nvPicPr>
        <p:blipFill>
          <a:blip r:embed="rId3"/>
          <a:stretch>
            <a:fillRect/>
          </a:stretch>
        </p:blipFill>
        <p:spPr>
          <a:xfrm>
            <a:off x="9745058" y="1264555"/>
            <a:ext cx="1944627" cy="5420130"/>
          </a:xfrm>
          <a:prstGeom prst="rect">
            <a:avLst/>
          </a:prstGeom>
        </p:spPr>
      </p:pic>
      <p:sp>
        <p:nvSpPr>
          <p:cNvPr id="6" name="ZoneTexte 5">
            <a:extLst>
              <a:ext uri="{FF2B5EF4-FFF2-40B4-BE49-F238E27FC236}">
                <a16:creationId xmlns:a16="http://schemas.microsoft.com/office/drawing/2014/main" id="{479A8CBD-8952-474B-8BCD-826F0DCF5472}"/>
              </a:ext>
            </a:extLst>
          </p:cNvPr>
          <p:cNvSpPr txBox="1"/>
          <p:nvPr/>
        </p:nvSpPr>
        <p:spPr>
          <a:xfrm>
            <a:off x="2200275" y="1704975"/>
            <a:ext cx="6477000" cy="3693319"/>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Tout d’abord une barre d’information sur la gauche avec différents éléments :</a:t>
            </a:r>
          </a:p>
          <a:p>
            <a:pPr marL="285750" indent="-285750">
              <a:buFontTx/>
              <a:buChar char="-"/>
            </a:pPr>
            <a:r>
              <a:rPr lang="fr-FR" dirty="0"/>
              <a:t>L’accueil où l’on va retrouver nos rapports principaux,</a:t>
            </a:r>
          </a:p>
          <a:p>
            <a:pPr marL="285750" indent="-285750">
              <a:buFontTx/>
              <a:buChar char="-"/>
            </a:pPr>
            <a:r>
              <a:rPr lang="fr-FR" dirty="0"/>
              <a:t>Les favoris,</a:t>
            </a:r>
          </a:p>
          <a:p>
            <a:pPr marL="285750" indent="-285750">
              <a:buFontTx/>
              <a:buChar char="-"/>
            </a:pPr>
            <a:r>
              <a:rPr lang="fr-FR" dirty="0"/>
              <a:t>Les objets récents,</a:t>
            </a:r>
          </a:p>
          <a:p>
            <a:pPr marL="285750" indent="-285750">
              <a:buFontTx/>
              <a:buChar char="-"/>
            </a:pPr>
            <a:r>
              <a:rPr lang="fr-FR" dirty="0"/>
              <a:t>Une partie concernant ce qui est partagé avec nous</a:t>
            </a:r>
          </a:p>
          <a:p>
            <a:pPr marL="285750" indent="-285750">
              <a:buFontTx/>
              <a:buChar char="-"/>
            </a:pPr>
            <a:endParaRPr lang="fr-FR" dirty="0"/>
          </a:p>
          <a:p>
            <a:r>
              <a:rPr lang="fr-FR" dirty="0"/>
              <a:t>Puis tout l’espace de travail qui va stocker les tableaux de bord et les rapports ainsi que les classeurs et les jeux de données importés.</a:t>
            </a:r>
          </a:p>
        </p:txBody>
      </p:sp>
    </p:spTree>
    <p:extLst>
      <p:ext uri="{BB962C8B-B14F-4D97-AF65-F5344CB8AC3E}">
        <p14:creationId xmlns:p14="http://schemas.microsoft.com/office/powerpoint/2010/main" val="367484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Jeux de données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147</a:t>
            </a:fld>
            <a:endParaRPr lang="fr-FR" noProof="0"/>
          </a:p>
        </p:txBody>
      </p:sp>
      <p:sp>
        <p:nvSpPr>
          <p:cNvPr id="3" name="Rectangle 2">
            <a:extLst>
              <a:ext uri="{FF2B5EF4-FFF2-40B4-BE49-F238E27FC236}">
                <a16:creationId xmlns:a16="http://schemas.microsoft.com/office/drawing/2014/main" id="{43187777-D8B7-4BD7-A5A0-0D3EEED03157}"/>
              </a:ext>
            </a:extLst>
          </p:cNvPr>
          <p:cNvSpPr/>
          <p:nvPr/>
        </p:nvSpPr>
        <p:spPr>
          <a:xfrm>
            <a:off x="2589212" y="1762125"/>
            <a:ext cx="9231313" cy="3970318"/>
          </a:xfrm>
          <a:prstGeom prst="rect">
            <a:avLst/>
          </a:prstGeom>
        </p:spPr>
        <p:txBody>
          <a:bodyPr wrap="square">
            <a:spAutoFit/>
          </a:bodyPr>
          <a:lstStyle/>
          <a:p>
            <a:r>
              <a:rPr lang="fr-FR" dirty="0"/>
              <a:t>Vos propres jeux de données et rapports Excel, ainsi que ceux que d’autres personnes ont partagés avec vous, </a:t>
            </a:r>
            <a:r>
              <a:rPr lang="fr-FR" b="1" dirty="0"/>
              <a:t>sont inclus dans votre espace de stockage des données</a:t>
            </a:r>
            <a:r>
              <a:rPr lang="fr-FR" dirty="0"/>
              <a:t>. </a:t>
            </a:r>
          </a:p>
          <a:p>
            <a:endParaRPr lang="fr-FR" dirty="0"/>
          </a:p>
          <a:p>
            <a:r>
              <a:rPr lang="fr-FR" u="sng" dirty="0"/>
              <a:t>Les jeux de données correspondent à toutes les sources de données </a:t>
            </a:r>
            <a:r>
              <a:rPr lang="fr-FR" dirty="0"/>
              <a:t>que vous avez chargées ou auxquelles vous vous êtes connecté. </a:t>
            </a:r>
          </a:p>
          <a:p>
            <a:endParaRPr lang="fr-FR" dirty="0"/>
          </a:p>
          <a:p>
            <a:r>
              <a:rPr lang="fr-FR" dirty="0"/>
              <a:t>Ces sources de données incluent les fichiers Power BI Desktop et les classeurs Excel que vous utilisez. </a:t>
            </a:r>
          </a:p>
          <a:p>
            <a:endParaRPr lang="fr-FR" dirty="0"/>
          </a:p>
          <a:p>
            <a:r>
              <a:rPr lang="fr-FR" dirty="0"/>
              <a:t>La taille d’un tableau de bord que vous partagez varie en fonction de ce qui est épinglé dessus. Par exemple, si vous épinglez des éléments provenant de deux rapports qui font partie de </a:t>
            </a:r>
            <a:r>
              <a:rPr lang="fr-FR" b="1" dirty="0"/>
              <a:t>deux jeux de données différents, la taille inclut ces deux jeux de données.</a:t>
            </a:r>
          </a:p>
        </p:txBody>
      </p:sp>
    </p:spTree>
    <p:extLst>
      <p:ext uri="{BB962C8B-B14F-4D97-AF65-F5344CB8AC3E}">
        <p14:creationId xmlns:p14="http://schemas.microsoft.com/office/powerpoint/2010/main" val="199569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Stockage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148</a:t>
            </a:fld>
            <a:endParaRPr lang="fr-FR" noProof="0"/>
          </a:p>
        </p:txBody>
      </p:sp>
      <p:sp>
        <p:nvSpPr>
          <p:cNvPr id="4" name="Rectangle 3">
            <a:extLst>
              <a:ext uri="{FF2B5EF4-FFF2-40B4-BE49-F238E27FC236}">
                <a16:creationId xmlns:a16="http://schemas.microsoft.com/office/drawing/2014/main" id="{BA20C549-975B-4463-9C55-1779B26DB9A2}"/>
              </a:ext>
            </a:extLst>
          </p:cNvPr>
          <p:cNvSpPr/>
          <p:nvPr/>
        </p:nvSpPr>
        <p:spPr>
          <a:xfrm>
            <a:off x="2090057" y="1905000"/>
            <a:ext cx="9124950" cy="3139321"/>
          </a:xfrm>
          <a:prstGeom prst="rect">
            <a:avLst/>
          </a:prstGeom>
        </p:spPr>
        <p:txBody>
          <a:bodyPr wrap="square">
            <a:spAutoFit/>
          </a:bodyPr>
          <a:lstStyle/>
          <a:p>
            <a:pPr algn="just"/>
            <a:r>
              <a:rPr lang="fr-FR" dirty="0"/>
              <a:t>Les utilisateurs et les espaces de travail d’application ont leurs propres capacités en matière de données :</a:t>
            </a:r>
          </a:p>
          <a:p>
            <a:pPr algn="just"/>
            <a:endParaRPr lang="fr-FR" dirty="0"/>
          </a:p>
          <a:p>
            <a:pPr marL="285750" indent="-285750" algn="just">
              <a:buFontTx/>
              <a:buChar char="-"/>
            </a:pPr>
            <a:r>
              <a:rPr lang="fr-FR" dirty="0"/>
              <a:t>Tous les utilisateurs disposent d’un espace de stockage de données maximal de 10 Go.</a:t>
            </a:r>
          </a:p>
          <a:p>
            <a:pPr marL="285750" indent="-285750" algn="just">
              <a:buFontTx/>
              <a:buChar char="-"/>
            </a:pPr>
            <a:r>
              <a:rPr lang="fr-FR" dirty="0"/>
              <a:t>Les utilisateurs disposant d’une licence Power BI Pro peuvent créer des espaces de travail d’application avec pour chacun une capacité de stockage de données maximal de 10 Go.</a:t>
            </a:r>
          </a:p>
          <a:p>
            <a:pPr marL="285750" indent="-285750" algn="just">
              <a:buFontTx/>
              <a:buChar char="-"/>
            </a:pPr>
            <a:endParaRPr lang="fr-FR" dirty="0"/>
          </a:p>
          <a:p>
            <a:pPr algn="just">
              <a:buFont typeface="Arial" panose="020B0604020202020204" pitchFamily="34" charset="0"/>
              <a:buChar char="•"/>
            </a:pPr>
            <a:r>
              <a:rPr lang="fr-FR" dirty="0"/>
              <a:t>Un espace de travail d’application inclus dans une fonctionnalité Premium n’est pas comptabilisé dans l’espace de stockage d’un utilisateur Power BI Pro.</a:t>
            </a:r>
          </a:p>
        </p:txBody>
      </p:sp>
    </p:spTree>
    <p:extLst>
      <p:ext uri="{BB962C8B-B14F-4D97-AF65-F5344CB8AC3E}">
        <p14:creationId xmlns:p14="http://schemas.microsoft.com/office/powerpoint/2010/main" val="212611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149</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200274" y="1704975"/>
            <a:ext cx="9414555" cy="3416320"/>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Une barre horizontale où l’on retrouve tout ce que l’on peut faire avec un rapport ou tableau de bord.</a:t>
            </a:r>
          </a:p>
          <a:p>
            <a:endParaRPr lang="fr-FR" dirty="0"/>
          </a:p>
          <a:p>
            <a:r>
              <a:rPr lang="fr-FR" b="1" dirty="0">
                <a:solidFill>
                  <a:srgbClr val="C00000"/>
                </a:solidFill>
              </a:rPr>
              <a:t>L’export </a:t>
            </a:r>
            <a:r>
              <a:rPr lang="fr-FR" dirty="0"/>
              <a:t>permet</a:t>
            </a:r>
          </a:p>
          <a:p>
            <a:r>
              <a:rPr lang="fr-FR" dirty="0"/>
              <a:t>d’exporter le rapport</a:t>
            </a:r>
          </a:p>
          <a:p>
            <a:r>
              <a:rPr lang="fr-FR" dirty="0"/>
              <a:t>en format PowerPoint</a:t>
            </a:r>
          </a:p>
          <a:p>
            <a:r>
              <a:rPr lang="fr-FR" dirty="0"/>
              <a:t>ou PDF</a:t>
            </a:r>
          </a:p>
          <a:p>
            <a:endParaRPr lang="fr-FR" dirty="0"/>
          </a:p>
          <a:p>
            <a:r>
              <a:rPr lang="fr-FR" dirty="0"/>
              <a:t>Ou de l’imprimer tout </a:t>
            </a:r>
          </a:p>
          <a:p>
            <a:r>
              <a:rPr lang="fr-FR" dirty="0"/>
              <a:t>Simplement.</a:t>
            </a:r>
          </a:p>
        </p:txBody>
      </p:sp>
      <p:pic>
        <p:nvPicPr>
          <p:cNvPr id="8" name="Image 7">
            <a:extLst>
              <a:ext uri="{FF2B5EF4-FFF2-40B4-BE49-F238E27FC236}">
                <a16:creationId xmlns:a16="http://schemas.microsoft.com/office/drawing/2014/main" id="{51C667A5-A17C-4115-802E-B404D8B3C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734" y="2855702"/>
            <a:ext cx="6812095" cy="2869192"/>
          </a:xfrm>
          <a:prstGeom prst="rect">
            <a:avLst/>
          </a:prstGeom>
        </p:spPr>
      </p:pic>
    </p:spTree>
    <p:extLst>
      <p:ext uri="{BB962C8B-B14F-4D97-AF65-F5344CB8AC3E}">
        <p14:creationId xmlns:p14="http://schemas.microsoft.com/office/powerpoint/2010/main" val="143734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Desktop</a:t>
            </a:r>
          </a:p>
        </p:txBody>
      </p:sp>
      <p:sp>
        <p:nvSpPr>
          <p:cNvPr id="3" name="Espace réservé du contenu 2"/>
          <p:cNvSpPr>
            <a:spLocks noGrp="1"/>
          </p:cNvSpPr>
          <p:nvPr>
            <p:ph idx="1"/>
          </p:nvPr>
        </p:nvSpPr>
        <p:spPr>
          <a:xfrm>
            <a:off x="2589212" y="1696065"/>
            <a:ext cx="8915400" cy="4741605"/>
          </a:xfrm>
        </p:spPr>
        <p:txBody>
          <a:bodyPr rtlCol="0">
            <a:normAutofit fontScale="85000" lnSpcReduction="20000"/>
          </a:bodyPr>
          <a:lstStyle/>
          <a:p>
            <a:pPr algn="just"/>
            <a:r>
              <a:rPr lang="fr-FR" sz="2800" b="1" dirty="0"/>
              <a:t>Power BI Desktop</a:t>
            </a:r>
            <a:r>
              <a:rPr lang="fr-FR" sz="2800" dirty="0"/>
              <a:t> est une application qui s’installe sur un ordinateur local et permet de se connecter à des données, de les transformer et de les visualiser. </a:t>
            </a:r>
          </a:p>
          <a:p>
            <a:pPr algn="just"/>
            <a:r>
              <a:rPr lang="fr-FR" sz="2800" dirty="0"/>
              <a:t>Vous pouvez vous connecter à </a:t>
            </a:r>
            <a:r>
              <a:rPr lang="fr-FR" sz="2800" b="1" dirty="0"/>
              <a:t>différentes sources </a:t>
            </a:r>
            <a:r>
              <a:rPr lang="fr-FR" sz="2800" dirty="0"/>
              <a:t>de données et les associer dans un modèle de données permettant de </a:t>
            </a:r>
            <a:r>
              <a:rPr lang="fr-FR" sz="2800" u="sng" dirty="0"/>
              <a:t>créer des visuels et des collections de visuels</a:t>
            </a:r>
            <a:r>
              <a:rPr lang="fr-FR" sz="2800" dirty="0"/>
              <a:t>, et de les </a:t>
            </a:r>
            <a:r>
              <a:rPr lang="fr-FR" sz="2800" u="sng" dirty="0"/>
              <a:t>partager sous forme de rapports </a:t>
            </a:r>
            <a:r>
              <a:rPr lang="fr-FR" sz="2800" dirty="0"/>
              <a:t>avec d’autres personnes de votre organisation. </a:t>
            </a:r>
          </a:p>
          <a:p>
            <a:pPr algn="just"/>
            <a:r>
              <a:rPr lang="fr-FR" sz="2800" dirty="0"/>
              <a:t>La plupart des utilisateurs qui travaillent sur des projets d’informatique décisionnelle utilisent </a:t>
            </a:r>
            <a:r>
              <a:rPr lang="fr-FR" sz="2800" b="1" dirty="0"/>
              <a:t>Power BI Desktop</a:t>
            </a:r>
            <a:r>
              <a:rPr lang="fr-FR" sz="2800" dirty="0"/>
              <a:t> pour créer des rapports, puis le </a:t>
            </a:r>
            <a:r>
              <a:rPr lang="fr-FR" sz="2800" b="1" dirty="0"/>
              <a:t>service Power BI</a:t>
            </a:r>
            <a:r>
              <a:rPr lang="fr-FR" sz="2800" dirty="0"/>
              <a:t> pour les partager avec d’autres personnes.</a:t>
            </a:r>
          </a:p>
          <a:p>
            <a:pPr algn="just"/>
            <a:r>
              <a:rPr lang="fr-FR" sz="2500" b="1" dirty="0">
                <a:solidFill>
                  <a:schemeClr val="accent5"/>
                </a:solidFill>
              </a:rPr>
              <a:t>C’est seulement sur cet outil en local que l’on peut préparer les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15</a:t>
            </a:fld>
            <a:endParaRPr lang="fr-FR" noProof="0"/>
          </a:p>
        </p:txBody>
      </p:sp>
    </p:spTree>
    <p:extLst>
      <p:ext uri="{BB962C8B-B14F-4D97-AF65-F5344CB8AC3E}">
        <p14:creationId xmlns:p14="http://schemas.microsoft.com/office/powerpoint/2010/main" val="53391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150</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7069" y="1990725"/>
            <a:ext cx="9414555" cy="3416320"/>
          </a:xfrm>
          <a:prstGeom prst="rect">
            <a:avLst/>
          </a:prstGeom>
          <a:noFill/>
        </p:spPr>
        <p:txBody>
          <a:bodyPr wrap="square" rtlCol="0">
            <a:spAutoFit/>
          </a:bodyPr>
          <a:lstStyle/>
          <a:p>
            <a:r>
              <a:rPr lang="fr-FR" b="1" dirty="0">
                <a:solidFill>
                  <a:srgbClr val="C00000"/>
                </a:solidFill>
              </a:rPr>
              <a:t>Le partage </a:t>
            </a:r>
            <a:r>
              <a:rPr lang="fr-FR" dirty="0"/>
              <a:t>permet de donner l’accès à </a:t>
            </a:r>
          </a:p>
          <a:p>
            <a:r>
              <a:rPr lang="fr-FR" dirty="0"/>
              <a:t>d’autres utilisateurs de Power BI Pro.</a:t>
            </a:r>
          </a:p>
          <a:p>
            <a:endParaRPr lang="fr-FR" dirty="0"/>
          </a:p>
          <a:p>
            <a:r>
              <a:rPr lang="fr-FR" dirty="0"/>
              <a:t>Tous les utilisateurs n’ayant pas le même</a:t>
            </a:r>
          </a:p>
          <a:p>
            <a:r>
              <a:rPr lang="fr-FR" dirty="0"/>
              <a:t>accès professionnel que vous, ne pourront</a:t>
            </a:r>
          </a:p>
          <a:p>
            <a:r>
              <a:rPr lang="fr-FR" dirty="0"/>
              <a:t>pas y accéder.</a:t>
            </a:r>
          </a:p>
          <a:p>
            <a:endParaRPr lang="fr-FR" dirty="0"/>
          </a:p>
          <a:p>
            <a:r>
              <a:rPr lang="fr-FR" dirty="0"/>
              <a:t>Ce n’est donc pas la meilleure méthode pour</a:t>
            </a:r>
          </a:p>
          <a:p>
            <a:r>
              <a:rPr lang="fr-FR" dirty="0"/>
              <a:t>des utilisateurs finaux.</a:t>
            </a:r>
          </a:p>
          <a:p>
            <a:r>
              <a:rPr lang="fr-FR" dirty="0"/>
              <a:t>C’est une solution pour envoyer des rapports</a:t>
            </a:r>
          </a:p>
          <a:p>
            <a:r>
              <a:rPr lang="fr-FR" dirty="0"/>
              <a:t>à des collègues ou pour faire valider un </a:t>
            </a:r>
          </a:p>
          <a:p>
            <a:r>
              <a:rPr lang="fr-FR" dirty="0"/>
              <a:t>Rapport, par exemple.</a:t>
            </a:r>
          </a:p>
        </p:txBody>
      </p:sp>
      <p:pic>
        <p:nvPicPr>
          <p:cNvPr id="7" name="Image 6">
            <a:extLst>
              <a:ext uri="{FF2B5EF4-FFF2-40B4-BE49-F238E27FC236}">
                <a16:creationId xmlns:a16="http://schemas.microsoft.com/office/drawing/2014/main" id="{82E5F012-47AB-4232-92A6-F9B8520758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4389" y="1325365"/>
            <a:ext cx="4070846" cy="4993005"/>
          </a:xfrm>
          <a:prstGeom prst="rect">
            <a:avLst/>
          </a:prstGeom>
        </p:spPr>
      </p:pic>
    </p:spTree>
    <p:extLst>
      <p:ext uri="{BB962C8B-B14F-4D97-AF65-F5344CB8AC3E}">
        <p14:creationId xmlns:p14="http://schemas.microsoft.com/office/powerpoint/2010/main" val="70956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151</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7" name="Image 6">
            <a:extLst>
              <a:ext uri="{FF2B5EF4-FFF2-40B4-BE49-F238E27FC236}">
                <a16:creationId xmlns:a16="http://schemas.microsoft.com/office/drawing/2014/main" id="{7E64339A-E286-4B4C-88EF-0D3E3D9ED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009" y="1806918"/>
            <a:ext cx="3408206" cy="4159583"/>
          </a:xfrm>
          <a:prstGeom prst="rect">
            <a:avLst/>
          </a:prstGeom>
        </p:spPr>
      </p:pic>
    </p:spTree>
    <p:extLst>
      <p:ext uri="{BB962C8B-B14F-4D97-AF65-F5344CB8AC3E}">
        <p14:creationId xmlns:p14="http://schemas.microsoft.com/office/powerpoint/2010/main" val="282260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875801" cy="1280890"/>
          </a:xfrm>
        </p:spPr>
        <p:txBody>
          <a:bodyPr rtlCol="0"/>
          <a:lstStyle/>
          <a:p>
            <a:pPr rtl="0"/>
            <a:r>
              <a:rPr lang="fr-FR" dirty="0"/>
              <a:t>Fonctionnalités autour des rapports : Autres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152</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8" name="Image 7">
            <a:extLst>
              <a:ext uri="{FF2B5EF4-FFF2-40B4-BE49-F238E27FC236}">
                <a16:creationId xmlns:a16="http://schemas.microsoft.com/office/drawing/2014/main" id="{59F0DD79-9727-4781-9BDB-C2B711E5B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040" y="1415236"/>
            <a:ext cx="7741920" cy="3139440"/>
          </a:xfrm>
          <a:prstGeom prst="rect">
            <a:avLst/>
          </a:prstGeom>
        </p:spPr>
      </p:pic>
      <p:sp>
        <p:nvSpPr>
          <p:cNvPr id="9" name="ZoneTexte 8">
            <a:extLst>
              <a:ext uri="{FF2B5EF4-FFF2-40B4-BE49-F238E27FC236}">
                <a16:creationId xmlns:a16="http://schemas.microsoft.com/office/drawing/2014/main" id="{AAB7BF7E-43DF-4BAB-AE73-AC7C027B5FC2}"/>
              </a:ext>
            </a:extLst>
          </p:cNvPr>
          <p:cNvSpPr txBox="1"/>
          <p:nvPr/>
        </p:nvSpPr>
        <p:spPr>
          <a:xfrm>
            <a:off x="2225040" y="4981099"/>
            <a:ext cx="8973902" cy="923330"/>
          </a:xfrm>
          <a:prstGeom prst="rect">
            <a:avLst/>
          </a:prstGeom>
          <a:noFill/>
        </p:spPr>
        <p:txBody>
          <a:bodyPr wrap="square" rtlCol="0">
            <a:spAutoFit/>
          </a:bodyPr>
          <a:lstStyle/>
          <a:p>
            <a:r>
              <a:rPr lang="fr-FR" dirty="0"/>
              <a:t>Il est possible de </a:t>
            </a:r>
            <a:r>
              <a:rPr lang="fr-FR" u="sng" dirty="0"/>
              <a:t>modifier le rapport, d’enregistrer des copies, d’épingler le visuel à un tableau de bord (diapositif suivante), de télécharger le fichier </a:t>
            </a:r>
            <a:r>
              <a:rPr lang="fr-FR" dirty="0"/>
              <a:t>PBIX correspond, etc.</a:t>
            </a:r>
          </a:p>
        </p:txBody>
      </p:sp>
    </p:spTree>
    <p:extLst>
      <p:ext uri="{BB962C8B-B14F-4D97-AF65-F5344CB8AC3E}">
        <p14:creationId xmlns:p14="http://schemas.microsoft.com/office/powerpoint/2010/main" val="270194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Epingler visualisations dans un tableau de bord</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153</a:t>
            </a:fld>
            <a:endParaRPr lang="fr-FR" noProof="0"/>
          </a:p>
        </p:txBody>
      </p:sp>
      <p:pic>
        <p:nvPicPr>
          <p:cNvPr id="3" name="Image 2">
            <a:extLst>
              <a:ext uri="{FF2B5EF4-FFF2-40B4-BE49-F238E27FC236}">
                <a16:creationId xmlns:a16="http://schemas.microsoft.com/office/drawing/2014/main" id="{932B9404-5B56-4132-90AC-92795DB3A7B0}"/>
              </a:ext>
            </a:extLst>
          </p:cNvPr>
          <p:cNvPicPr>
            <a:picLocks noChangeAspect="1"/>
          </p:cNvPicPr>
          <p:nvPr/>
        </p:nvPicPr>
        <p:blipFill>
          <a:blip r:embed="rId3"/>
          <a:stretch>
            <a:fillRect/>
          </a:stretch>
        </p:blipFill>
        <p:spPr>
          <a:xfrm>
            <a:off x="6037261" y="1983931"/>
            <a:ext cx="5224245" cy="3009996"/>
          </a:xfrm>
          <a:prstGeom prst="rect">
            <a:avLst/>
          </a:prstGeom>
        </p:spPr>
      </p:pic>
      <p:pic>
        <p:nvPicPr>
          <p:cNvPr id="6" name="Image 5">
            <a:extLst>
              <a:ext uri="{FF2B5EF4-FFF2-40B4-BE49-F238E27FC236}">
                <a16:creationId xmlns:a16="http://schemas.microsoft.com/office/drawing/2014/main" id="{27A0CC01-C04C-43B7-8EE8-269AE48E9AB4}"/>
              </a:ext>
            </a:extLst>
          </p:cNvPr>
          <p:cNvPicPr>
            <a:picLocks noChangeAspect="1"/>
          </p:cNvPicPr>
          <p:nvPr/>
        </p:nvPicPr>
        <p:blipFill>
          <a:blip r:embed="rId4"/>
          <a:stretch>
            <a:fillRect/>
          </a:stretch>
        </p:blipFill>
        <p:spPr>
          <a:xfrm>
            <a:off x="2415772" y="1983931"/>
            <a:ext cx="3405404" cy="3110221"/>
          </a:xfrm>
          <a:prstGeom prst="rect">
            <a:avLst/>
          </a:prstGeom>
        </p:spPr>
      </p:pic>
      <p:sp>
        <p:nvSpPr>
          <p:cNvPr id="7" name="Ellipse 6">
            <a:extLst>
              <a:ext uri="{FF2B5EF4-FFF2-40B4-BE49-F238E27FC236}">
                <a16:creationId xmlns:a16="http://schemas.microsoft.com/office/drawing/2014/main" id="{83F78FE8-3EEC-4E3F-8FE5-BA37DDCA9762}"/>
              </a:ext>
            </a:extLst>
          </p:cNvPr>
          <p:cNvSpPr/>
          <p:nvPr/>
        </p:nvSpPr>
        <p:spPr>
          <a:xfrm>
            <a:off x="3683215" y="3539041"/>
            <a:ext cx="2354046" cy="28513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239C4A2-DF0E-46A6-8D9A-2FC563E06D99}"/>
              </a:ext>
            </a:extLst>
          </p:cNvPr>
          <p:cNvSpPr txBox="1"/>
          <p:nvPr/>
        </p:nvSpPr>
        <p:spPr>
          <a:xfrm>
            <a:off x="1795092" y="5053090"/>
            <a:ext cx="9828364" cy="923330"/>
          </a:xfrm>
          <a:prstGeom prst="rect">
            <a:avLst/>
          </a:prstGeom>
          <a:noFill/>
        </p:spPr>
        <p:txBody>
          <a:bodyPr wrap="square" rtlCol="0">
            <a:spAutoFit/>
          </a:bodyPr>
          <a:lstStyle/>
          <a:p>
            <a:pPr algn="ctr"/>
            <a:r>
              <a:rPr lang="fr-FR" dirty="0"/>
              <a:t>Un tableau de bord permet de synthétiser et de résumer les indicateurs les plus importants. On va donc y ajouter les visuels les plus représentatifs de l’activité en épinglant le rapport dans le tableau de bord.</a:t>
            </a:r>
          </a:p>
        </p:txBody>
      </p:sp>
    </p:spTree>
    <p:extLst>
      <p:ext uri="{BB962C8B-B14F-4D97-AF65-F5344CB8AC3E}">
        <p14:creationId xmlns:p14="http://schemas.microsoft.com/office/powerpoint/2010/main" val="372879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Conception de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154</a:t>
            </a:fld>
            <a:endParaRPr lang="fr-FR" noProof="0"/>
          </a:p>
        </p:txBody>
      </p:sp>
      <p:pic>
        <p:nvPicPr>
          <p:cNvPr id="3" name="Image 2">
            <a:extLst>
              <a:ext uri="{FF2B5EF4-FFF2-40B4-BE49-F238E27FC236}">
                <a16:creationId xmlns:a16="http://schemas.microsoft.com/office/drawing/2014/main" id="{8EBECAE9-4239-4A46-BE1C-5C489FEE0B35}"/>
              </a:ext>
            </a:extLst>
          </p:cNvPr>
          <p:cNvPicPr>
            <a:picLocks noChangeAspect="1"/>
          </p:cNvPicPr>
          <p:nvPr/>
        </p:nvPicPr>
        <p:blipFill>
          <a:blip r:embed="rId3"/>
          <a:stretch>
            <a:fillRect/>
          </a:stretch>
        </p:blipFill>
        <p:spPr>
          <a:xfrm>
            <a:off x="2667000" y="1450294"/>
            <a:ext cx="6670936" cy="4571214"/>
          </a:xfrm>
          <a:prstGeom prst="rect">
            <a:avLst/>
          </a:prstGeom>
        </p:spPr>
      </p:pic>
      <p:sp>
        <p:nvSpPr>
          <p:cNvPr id="6" name="ZoneTexte 5">
            <a:extLst>
              <a:ext uri="{FF2B5EF4-FFF2-40B4-BE49-F238E27FC236}">
                <a16:creationId xmlns:a16="http://schemas.microsoft.com/office/drawing/2014/main" id="{5CE591E5-84C2-4C33-8FE8-CF57E672F252}"/>
              </a:ext>
            </a:extLst>
          </p:cNvPr>
          <p:cNvSpPr txBox="1"/>
          <p:nvPr/>
        </p:nvSpPr>
        <p:spPr>
          <a:xfrm>
            <a:off x="9337936" y="1450294"/>
            <a:ext cx="2473064" cy="4524315"/>
          </a:xfrm>
          <a:prstGeom prst="rect">
            <a:avLst/>
          </a:prstGeom>
          <a:noFill/>
        </p:spPr>
        <p:txBody>
          <a:bodyPr wrap="square" rtlCol="0">
            <a:spAutoFit/>
          </a:bodyPr>
          <a:lstStyle/>
          <a:p>
            <a:pPr algn="just"/>
            <a:r>
              <a:rPr lang="fr-FR" dirty="0"/>
              <a:t>En cliquant sur Jeux de données :</a:t>
            </a:r>
          </a:p>
          <a:p>
            <a:pPr algn="just"/>
            <a:endParaRPr lang="fr-FR" dirty="0"/>
          </a:p>
          <a:p>
            <a:pPr algn="just"/>
            <a:r>
              <a:rPr lang="fr-FR" dirty="0"/>
              <a:t>Nous accédons à la </a:t>
            </a:r>
            <a:r>
              <a:rPr lang="fr-FR" b="1" dirty="0"/>
              <a:t>page de rapport </a:t>
            </a:r>
            <a:r>
              <a:rPr lang="fr-FR" dirty="0"/>
              <a:t>et il est possible de créer </a:t>
            </a:r>
            <a:r>
              <a:rPr lang="fr-FR" u="sng" dirty="0"/>
              <a:t>un nouveau rapport </a:t>
            </a:r>
            <a:r>
              <a:rPr lang="fr-FR" dirty="0"/>
              <a:t>à partir de ces données.</a:t>
            </a:r>
          </a:p>
          <a:p>
            <a:pPr algn="just"/>
            <a:endParaRPr lang="fr-FR" dirty="0"/>
          </a:p>
          <a:p>
            <a:pPr algn="just"/>
            <a:r>
              <a:rPr lang="fr-FR" dirty="0"/>
              <a:t>Ou à partir d’un </a:t>
            </a:r>
            <a:r>
              <a:rPr lang="fr-FR" b="1" dirty="0"/>
              <a:t>rapport, faire modifier </a:t>
            </a:r>
            <a:r>
              <a:rPr lang="fr-FR" dirty="0"/>
              <a:t>afin de modifier directement un rapport existant. </a:t>
            </a:r>
          </a:p>
        </p:txBody>
      </p:sp>
    </p:spTree>
    <p:extLst>
      <p:ext uri="{BB962C8B-B14F-4D97-AF65-F5344CB8AC3E}">
        <p14:creationId xmlns:p14="http://schemas.microsoft.com/office/powerpoint/2010/main" val="347182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(1/2)</a:t>
            </a:r>
          </a:p>
        </p:txBody>
      </p:sp>
      <p:sp>
        <p:nvSpPr>
          <p:cNvPr id="3" name="Espace réservé du contenu 2"/>
          <p:cNvSpPr>
            <a:spLocks noGrp="1"/>
          </p:cNvSpPr>
          <p:nvPr>
            <p:ph idx="1"/>
          </p:nvPr>
        </p:nvSpPr>
        <p:spPr>
          <a:xfrm>
            <a:off x="6131230" y="1610421"/>
            <a:ext cx="5242624" cy="3889528"/>
          </a:xfrm>
        </p:spPr>
        <p:txBody>
          <a:bodyPr rtlCol="0">
            <a:normAutofit fontScale="92500" lnSpcReduction="10000"/>
          </a:bodyPr>
          <a:lstStyle/>
          <a:p>
            <a:pPr algn="just"/>
            <a:endParaRPr lang="fr-FR" sz="2000" dirty="0"/>
          </a:p>
          <a:p>
            <a:pPr algn="just"/>
            <a:r>
              <a:rPr lang="fr-FR" dirty="0">
                <a:hlinkClick r:id="rId3"/>
              </a:rPr>
              <a:t>https://docs.microsoft.com/fr-fr/power-bi/service-tips-and-tricks-for-color-formatting</a:t>
            </a:r>
            <a:r>
              <a:rPr lang="fr-FR" dirty="0"/>
              <a:t> </a:t>
            </a:r>
          </a:p>
          <a:p>
            <a:pPr algn="just"/>
            <a:r>
              <a:rPr lang="fr-FR" dirty="0"/>
              <a:t>Vous souhaitez rapidement créer un tableau de bord ? On ne sait jamais trop par quoi commencer !</a:t>
            </a:r>
          </a:p>
          <a:p>
            <a:pPr algn="just"/>
            <a:r>
              <a:rPr lang="fr-FR" dirty="0"/>
              <a:t>Vous pouvez avoir un aperçu rapide pour générer des visualisations interactives intéressantes basées sur vos données.</a:t>
            </a:r>
          </a:p>
          <a:p>
            <a:pPr algn="just"/>
            <a:r>
              <a:rPr lang="fr-FR" dirty="0"/>
              <a:t>Power BI propose de vous faire des Insights quand vous publiez pour la première fois Au sinon dans le Service Power BI directement dans classeurs.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155</a:t>
            </a:fld>
            <a:endParaRPr lang="fr-FR" noProof="0"/>
          </a:p>
        </p:txBody>
      </p:sp>
      <p:pic>
        <p:nvPicPr>
          <p:cNvPr id="4" name="Image 3"/>
          <p:cNvPicPr>
            <a:picLocks noChangeAspect="1"/>
          </p:cNvPicPr>
          <p:nvPr/>
        </p:nvPicPr>
        <p:blipFill>
          <a:blip r:embed="rId4"/>
          <a:stretch>
            <a:fillRect/>
          </a:stretch>
        </p:blipFill>
        <p:spPr>
          <a:xfrm>
            <a:off x="1311579" y="1632799"/>
            <a:ext cx="4819650" cy="3867150"/>
          </a:xfrm>
          <a:prstGeom prst="rect">
            <a:avLst/>
          </a:prstGeom>
        </p:spPr>
      </p:pic>
    </p:spTree>
    <p:extLst>
      <p:ext uri="{BB962C8B-B14F-4D97-AF65-F5344CB8AC3E}">
        <p14:creationId xmlns:p14="http://schemas.microsoft.com/office/powerpoint/2010/main" val="174333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156</a:t>
            </a:fld>
            <a:endParaRPr lang="fr-FR" noProof="0"/>
          </a:p>
        </p:txBody>
      </p:sp>
      <p:pic>
        <p:nvPicPr>
          <p:cNvPr id="6" name="Image 5"/>
          <p:cNvPicPr>
            <a:picLocks noChangeAspect="1"/>
          </p:cNvPicPr>
          <p:nvPr/>
        </p:nvPicPr>
        <p:blipFill>
          <a:blip r:embed="rId3"/>
          <a:stretch>
            <a:fillRect/>
          </a:stretch>
        </p:blipFill>
        <p:spPr>
          <a:xfrm>
            <a:off x="1842053" y="1905000"/>
            <a:ext cx="9516952" cy="959664"/>
          </a:xfrm>
          <a:prstGeom prst="rect">
            <a:avLst/>
          </a:prstGeom>
        </p:spPr>
      </p:pic>
      <p:sp>
        <p:nvSpPr>
          <p:cNvPr id="8" name="ZoneTexte 7"/>
          <p:cNvSpPr txBox="1"/>
          <p:nvPr/>
        </p:nvSpPr>
        <p:spPr>
          <a:xfrm>
            <a:off x="1948070" y="3286539"/>
            <a:ext cx="7739269" cy="646331"/>
          </a:xfrm>
          <a:prstGeom prst="rect">
            <a:avLst/>
          </a:prstGeom>
          <a:noFill/>
        </p:spPr>
        <p:txBody>
          <a:bodyPr wrap="square" rtlCol="0">
            <a:spAutoFit/>
          </a:bodyPr>
          <a:lstStyle/>
          <a:p>
            <a:r>
              <a:rPr lang="fr-FR" dirty="0"/>
              <a:t>On peut avoir des insights rapidement à partir directement des rapports !</a:t>
            </a:r>
          </a:p>
        </p:txBody>
      </p:sp>
    </p:spTree>
    <p:extLst>
      <p:ext uri="{BB962C8B-B14F-4D97-AF65-F5344CB8AC3E}">
        <p14:creationId xmlns:p14="http://schemas.microsoft.com/office/powerpoint/2010/main" val="38545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Métriques d’utilisations</a:t>
            </a:r>
          </a:p>
        </p:txBody>
      </p:sp>
      <p:sp>
        <p:nvSpPr>
          <p:cNvPr id="3" name="Espace réservé du contenu 2"/>
          <p:cNvSpPr>
            <a:spLocks noGrp="1"/>
          </p:cNvSpPr>
          <p:nvPr>
            <p:ph idx="1"/>
          </p:nvPr>
        </p:nvSpPr>
        <p:spPr>
          <a:xfrm>
            <a:off x="6581804" y="2180264"/>
            <a:ext cx="5242624" cy="3345892"/>
          </a:xfrm>
        </p:spPr>
        <p:txBody>
          <a:bodyPr rtlCol="0">
            <a:normAutofit/>
          </a:bodyPr>
          <a:lstStyle/>
          <a:p>
            <a:r>
              <a:rPr lang="fr-FR" dirty="0"/>
              <a:t>Si vous créez des tableaux de bord et des rapports, des </a:t>
            </a:r>
            <a:r>
              <a:rPr lang="fr-FR" b="1" dirty="0"/>
              <a:t>mesures d’utilisation </a:t>
            </a:r>
            <a:r>
              <a:rPr lang="fr-FR" dirty="0"/>
              <a:t>vous aident à </a:t>
            </a:r>
            <a:r>
              <a:rPr lang="fr-FR" b="1" dirty="0"/>
              <a:t>comprendre leur impact</a:t>
            </a:r>
            <a:r>
              <a:rPr lang="fr-FR" dirty="0"/>
              <a:t>.</a:t>
            </a:r>
          </a:p>
          <a:p>
            <a:endParaRPr lang="fr-FR" dirty="0"/>
          </a:p>
          <a:p>
            <a:r>
              <a:rPr lang="fr-FR" dirty="0"/>
              <a:t>Lorsque vous exécutez des métriques d’utilisation de tableau de bord ou de rapport, vous découvrez comment les tableaux de bord et les rapports sont utilisés dans votre organisation : </a:t>
            </a:r>
            <a:r>
              <a:rPr lang="fr-FR" b="1" dirty="0"/>
              <a:t>ce qui est utilisé, par qui et dans quel but.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157</a:t>
            </a:fld>
            <a:endParaRPr lang="fr-FR" noProof="0"/>
          </a:p>
        </p:txBody>
      </p:sp>
      <p:pic>
        <p:nvPicPr>
          <p:cNvPr id="7" name="Image 6"/>
          <p:cNvPicPr>
            <a:picLocks noChangeAspect="1"/>
          </p:cNvPicPr>
          <p:nvPr/>
        </p:nvPicPr>
        <p:blipFill>
          <a:blip r:embed="rId3"/>
          <a:stretch>
            <a:fillRect/>
          </a:stretch>
        </p:blipFill>
        <p:spPr>
          <a:xfrm>
            <a:off x="1868556" y="1905000"/>
            <a:ext cx="4502633" cy="997706"/>
          </a:xfrm>
          <a:prstGeom prst="rect">
            <a:avLst/>
          </a:prstGeom>
        </p:spPr>
      </p:pic>
      <p:pic>
        <p:nvPicPr>
          <p:cNvPr id="8" name="Image 7"/>
          <p:cNvPicPr>
            <a:picLocks noChangeAspect="1"/>
          </p:cNvPicPr>
          <p:nvPr/>
        </p:nvPicPr>
        <p:blipFill>
          <a:blip r:embed="rId4"/>
          <a:stretch>
            <a:fillRect/>
          </a:stretch>
        </p:blipFill>
        <p:spPr>
          <a:xfrm>
            <a:off x="1080703" y="3062628"/>
            <a:ext cx="5501101" cy="3139182"/>
          </a:xfrm>
          <a:prstGeom prst="rect">
            <a:avLst/>
          </a:prstGeom>
        </p:spPr>
      </p:pic>
    </p:spTree>
    <p:extLst>
      <p:ext uri="{BB962C8B-B14F-4D97-AF65-F5344CB8AC3E}">
        <p14:creationId xmlns:p14="http://schemas.microsoft.com/office/powerpoint/2010/main" val="426215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a:t>
            </a:r>
          </a:p>
        </p:txBody>
      </p:sp>
      <p:sp>
        <p:nvSpPr>
          <p:cNvPr id="3" name="Espace réservé du contenu 2"/>
          <p:cNvSpPr>
            <a:spLocks noGrp="1"/>
          </p:cNvSpPr>
          <p:nvPr>
            <p:ph idx="1"/>
          </p:nvPr>
        </p:nvSpPr>
        <p:spPr>
          <a:xfrm>
            <a:off x="2592925" y="1588000"/>
            <a:ext cx="8466715" cy="4449618"/>
          </a:xfrm>
        </p:spPr>
        <p:txBody>
          <a:bodyPr rtlCol="0">
            <a:normAutofit fontScale="85000" lnSpcReduction="10000"/>
          </a:bodyPr>
          <a:lstStyle/>
          <a:p>
            <a:pPr algn="just"/>
            <a:endParaRPr lang="fr-FR" sz="2000" dirty="0"/>
          </a:p>
          <a:p>
            <a:pPr algn="just"/>
            <a:r>
              <a:rPr lang="fr-FR" sz="2000" dirty="0"/>
              <a:t>A partir du service Power BI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hlinkClick r:id="rId3"/>
              </a:rPr>
              <a:t>https://docs.microsoft.com/fr-fr/power-bi/mobile-apps-view-dashboard</a:t>
            </a:r>
            <a:r>
              <a:rPr lang="fr-FR" sz="2000" dirty="0"/>
              <a:t> </a:t>
            </a:r>
          </a:p>
          <a:p>
            <a:pPr algn="just"/>
            <a:endParaRPr lang="fr-FR" dirty="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9615" y="1905000"/>
            <a:ext cx="5497483" cy="3468255"/>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158</a:t>
            </a:fld>
            <a:endParaRPr lang="fr-FR" noProof="0"/>
          </a:p>
        </p:txBody>
      </p:sp>
    </p:spTree>
    <p:extLst>
      <p:ext uri="{BB962C8B-B14F-4D97-AF65-F5344CB8AC3E}">
        <p14:creationId xmlns:p14="http://schemas.microsoft.com/office/powerpoint/2010/main" val="378356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335212" y="3429000"/>
            <a:ext cx="8915399" cy="2262781"/>
          </a:xfrm>
        </p:spPr>
        <p:txBody>
          <a:bodyPr rtlCol="0"/>
          <a:lstStyle/>
          <a:p>
            <a:r>
              <a:rPr lang="fr-FR" dirty="0"/>
              <a:t>Annexes</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159</a:t>
            </a:fld>
            <a:endParaRPr lang="fr-FR" noProof="0"/>
          </a:p>
        </p:txBody>
      </p:sp>
    </p:spTree>
    <p:extLst>
      <p:ext uri="{BB962C8B-B14F-4D97-AF65-F5344CB8AC3E}">
        <p14:creationId xmlns:p14="http://schemas.microsoft.com/office/powerpoint/2010/main" val="148097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Report Server</a:t>
            </a:r>
          </a:p>
        </p:txBody>
      </p:sp>
      <p:sp>
        <p:nvSpPr>
          <p:cNvPr id="3" name="Espace réservé du contenu 2"/>
          <p:cNvSpPr>
            <a:spLocks noGrp="1"/>
          </p:cNvSpPr>
          <p:nvPr>
            <p:ph idx="1"/>
          </p:nvPr>
        </p:nvSpPr>
        <p:spPr>
          <a:xfrm>
            <a:off x="2219326" y="1562100"/>
            <a:ext cx="8125402" cy="4349122"/>
          </a:xfrm>
        </p:spPr>
        <p:txBody>
          <a:bodyPr rtlCol="0">
            <a:normAutofit/>
          </a:bodyPr>
          <a:lstStyle/>
          <a:p>
            <a:pPr algn="just"/>
            <a:r>
              <a:rPr lang="fr-FR" sz="2200" b="1" dirty="0"/>
              <a:t>Power BI Report Server </a:t>
            </a:r>
            <a:r>
              <a:rPr lang="fr-FR" sz="2200" dirty="0"/>
              <a:t>est un serveur de rapports local avec un portail web, qui vous permet </a:t>
            </a:r>
            <a:r>
              <a:rPr lang="fr-FR" sz="2200" u="sng" dirty="0"/>
              <a:t>d’afficher et de gérer des rapports </a:t>
            </a:r>
            <a:r>
              <a:rPr lang="fr-FR" sz="2200" dirty="0"/>
              <a:t>et des indicateurs de performance clés, avec des outils pour créer des rapports Power BI, des rapports paginés, des rapports mobiles et des indicateurs de performance clés. </a:t>
            </a:r>
          </a:p>
          <a:p>
            <a:pPr algn="just"/>
            <a:endParaRPr lang="fr-FR" sz="2200" dirty="0"/>
          </a:p>
          <a:p>
            <a:pPr algn="just"/>
            <a:r>
              <a:rPr lang="fr-FR" sz="2200" dirty="0"/>
              <a:t>Les utilisateurs peuvent accéder à ces </a:t>
            </a:r>
            <a:r>
              <a:rPr lang="fr-FR" sz="2200" b="1" dirty="0"/>
              <a:t>rapports de différentes façons </a:t>
            </a:r>
            <a:r>
              <a:rPr lang="fr-FR" sz="2200" dirty="0"/>
              <a:t>: les afficher dans un </a:t>
            </a:r>
            <a:r>
              <a:rPr lang="fr-FR" sz="2200" b="1" dirty="0"/>
              <a:t>navigateur web </a:t>
            </a:r>
            <a:r>
              <a:rPr lang="fr-FR" sz="2200" dirty="0"/>
              <a:t>ou un </a:t>
            </a:r>
            <a:r>
              <a:rPr lang="fr-FR" sz="2200" b="1" dirty="0"/>
              <a:t>appareil mobi</a:t>
            </a:r>
            <a:r>
              <a:rPr lang="fr-FR" sz="2200" dirty="0"/>
              <a:t>le, ou sous forme </a:t>
            </a:r>
            <a:r>
              <a:rPr lang="fr-FR" sz="2200" b="1" dirty="0"/>
              <a:t>d’e-mail</a:t>
            </a:r>
            <a:r>
              <a:rPr lang="fr-FR" sz="2200" dirty="0"/>
              <a:t> dans leur boîte de réception.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16</a:t>
            </a:fld>
            <a:endParaRPr lang="fr-FR" noProof="0"/>
          </a:p>
        </p:txBody>
      </p:sp>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12462"/>
            <a:ext cx="8911687" cy="1280890"/>
          </a:xfrm>
        </p:spPr>
        <p:txBody>
          <a:bodyPr rtlCol="0"/>
          <a:lstStyle/>
          <a:p>
            <a:pPr rtl="0"/>
            <a:r>
              <a:rPr lang="fr-FR" dirty="0"/>
              <a:t>Sommaire détaillé (1/3)</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160</a:t>
            </a:fld>
            <a:endParaRPr lang="fr-FR" noProof="0"/>
          </a:p>
        </p:txBody>
      </p:sp>
      <p:pic>
        <p:nvPicPr>
          <p:cNvPr id="4" name="Image 3">
            <a:extLst>
              <a:ext uri="{FF2B5EF4-FFF2-40B4-BE49-F238E27FC236}">
                <a16:creationId xmlns:a16="http://schemas.microsoft.com/office/drawing/2014/main" id="{37D3EBF3-29FD-23C7-2BE0-DF0D2985A4F5}"/>
              </a:ext>
            </a:extLst>
          </p:cNvPr>
          <p:cNvPicPr>
            <a:picLocks noChangeAspect="1"/>
          </p:cNvPicPr>
          <p:nvPr/>
        </p:nvPicPr>
        <p:blipFill>
          <a:blip r:embed="rId3"/>
          <a:stretch>
            <a:fillRect/>
          </a:stretch>
        </p:blipFill>
        <p:spPr>
          <a:xfrm>
            <a:off x="4839128" y="1261153"/>
            <a:ext cx="3685284" cy="5362561"/>
          </a:xfrm>
          <a:prstGeom prst="rect">
            <a:avLst/>
          </a:prstGeom>
        </p:spPr>
      </p:pic>
    </p:spTree>
    <p:extLst>
      <p:ext uri="{BB962C8B-B14F-4D97-AF65-F5344CB8AC3E}">
        <p14:creationId xmlns:p14="http://schemas.microsoft.com/office/powerpoint/2010/main" val="284908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12462"/>
            <a:ext cx="8911687" cy="1280890"/>
          </a:xfrm>
        </p:spPr>
        <p:txBody>
          <a:bodyPr rtlCol="0"/>
          <a:lstStyle/>
          <a:p>
            <a:pPr rtl="0"/>
            <a:r>
              <a:rPr lang="fr-FR"/>
              <a:t>Sommaire détaillé (2/3)</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161</a:t>
            </a:fld>
            <a:endParaRPr lang="fr-FR" noProof="0"/>
          </a:p>
        </p:txBody>
      </p:sp>
      <p:pic>
        <p:nvPicPr>
          <p:cNvPr id="4" name="Image 3">
            <a:extLst>
              <a:ext uri="{FF2B5EF4-FFF2-40B4-BE49-F238E27FC236}">
                <a16:creationId xmlns:a16="http://schemas.microsoft.com/office/drawing/2014/main" id="{CA7B30E4-131A-FC41-839B-11D77544C4B2}"/>
              </a:ext>
            </a:extLst>
          </p:cNvPr>
          <p:cNvPicPr>
            <a:picLocks noChangeAspect="1"/>
          </p:cNvPicPr>
          <p:nvPr/>
        </p:nvPicPr>
        <p:blipFill>
          <a:blip r:embed="rId3"/>
          <a:stretch>
            <a:fillRect/>
          </a:stretch>
        </p:blipFill>
        <p:spPr>
          <a:xfrm>
            <a:off x="4767209" y="1152907"/>
            <a:ext cx="3541162" cy="5488520"/>
          </a:xfrm>
          <a:prstGeom prst="rect">
            <a:avLst/>
          </a:prstGeom>
        </p:spPr>
      </p:pic>
    </p:spTree>
    <p:extLst>
      <p:ext uri="{BB962C8B-B14F-4D97-AF65-F5344CB8AC3E}">
        <p14:creationId xmlns:p14="http://schemas.microsoft.com/office/powerpoint/2010/main" val="401123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12462"/>
            <a:ext cx="8911687" cy="1280890"/>
          </a:xfrm>
        </p:spPr>
        <p:txBody>
          <a:bodyPr rtlCol="0"/>
          <a:lstStyle/>
          <a:p>
            <a:pPr rtl="0"/>
            <a:r>
              <a:rPr lang="fr-FR" dirty="0"/>
              <a:t>Sommaire détaillé (3/3)</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162</a:t>
            </a:fld>
            <a:endParaRPr lang="fr-FR" noProof="0"/>
          </a:p>
        </p:txBody>
      </p:sp>
      <p:pic>
        <p:nvPicPr>
          <p:cNvPr id="7" name="Image 6">
            <a:extLst>
              <a:ext uri="{FF2B5EF4-FFF2-40B4-BE49-F238E27FC236}">
                <a16:creationId xmlns:a16="http://schemas.microsoft.com/office/drawing/2014/main" id="{E70C5165-9A30-9D69-02CB-12625EC3994F}"/>
              </a:ext>
            </a:extLst>
          </p:cNvPr>
          <p:cNvPicPr>
            <a:picLocks noChangeAspect="1"/>
          </p:cNvPicPr>
          <p:nvPr/>
        </p:nvPicPr>
        <p:blipFill>
          <a:blip r:embed="rId3"/>
          <a:stretch>
            <a:fillRect/>
          </a:stretch>
        </p:blipFill>
        <p:spPr>
          <a:xfrm>
            <a:off x="4230850" y="2078232"/>
            <a:ext cx="4782395" cy="3579181"/>
          </a:xfrm>
          <a:prstGeom prst="rect">
            <a:avLst/>
          </a:prstGeom>
        </p:spPr>
      </p:pic>
    </p:spTree>
    <p:extLst>
      <p:ext uri="{BB962C8B-B14F-4D97-AF65-F5344CB8AC3E}">
        <p14:creationId xmlns:p14="http://schemas.microsoft.com/office/powerpoint/2010/main" val="784331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Liens utiles</a:t>
            </a:r>
          </a:p>
        </p:txBody>
      </p:sp>
      <p:sp>
        <p:nvSpPr>
          <p:cNvPr id="3" name="Espace réservé du contenu 2"/>
          <p:cNvSpPr>
            <a:spLocks noGrp="1"/>
          </p:cNvSpPr>
          <p:nvPr>
            <p:ph idx="1"/>
          </p:nvPr>
        </p:nvSpPr>
        <p:spPr>
          <a:xfrm>
            <a:off x="2592925" y="1588000"/>
            <a:ext cx="9007836" cy="4449618"/>
          </a:xfrm>
        </p:spPr>
        <p:txBody>
          <a:bodyPr rtlCol="0">
            <a:normAutofit lnSpcReduction="10000"/>
          </a:bodyPr>
          <a:lstStyle/>
          <a:p>
            <a:r>
              <a:rPr lang="fr-FR" b="1"/>
              <a:t>Club </a:t>
            </a:r>
            <a:r>
              <a:rPr lang="fr-FR" b="1" dirty="0"/>
              <a:t>Power BI sur </a:t>
            </a:r>
            <a:r>
              <a:rPr lang="fr-FR" b="1" dirty="0" err="1"/>
              <a:t>Youtube</a:t>
            </a:r>
            <a:r>
              <a:rPr lang="fr-FR" b="1" dirty="0"/>
              <a:t> </a:t>
            </a:r>
            <a:r>
              <a:rPr lang="fr-FR" dirty="0">
                <a:sym typeface="Wingdings" panose="05000000000000000000" pitchFamily="2" charset="2"/>
              </a:rPr>
              <a:t> conférences sur les bonnes pratiques et nouveautés Power BI.</a:t>
            </a:r>
          </a:p>
          <a:p>
            <a:r>
              <a:rPr lang="fr-FR" b="1" dirty="0">
                <a:sym typeface="Wingdings" panose="05000000000000000000" pitchFamily="2" charset="2"/>
              </a:rPr>
              <a:t>Le blog du CFO masqué </a:t>
            </a:r>
            <a:r>
              <a:rPr lang="fr-FR" dirty="0">
                <a:sym typeface="Wingdings" panose="05000000000000000000" pitchFamily="2" charset="2"/>
              </a:rPr>
              <a:t> très bonnes explications sur les fonctions Dax et utilisation de Power </a:t>
            </a:r>
            <a:r>
              <a:rPr lang="fr-FR" dirty="0" err="1">
                <a:sym typeface="Wingdings" panose="05000000000000000000" pitchFamily="2" charset="2"/>
              </a:rPr>
              <a:t>Query</a:t>
            </a:r>
            <a:r>
              <a:rPr lang="fr-FR" dirty="0">
                <a:sym typeface="Wingdings" panose="05000000000000000000" pitchFamily="2" charset="2"/>
              </a:rPr>
              <a:t>.</a:t>
            </a:r>
          </a:p>
          <a:p>
            <a:endParaRPr lang="fr-FR" dirty="0">
              <a:sym typeface="Wingdings" panose="05000000000000000000" pitchFamily="2" charset="2"/>
            </a:endParaRPr>
          </a:p>
          <a:p>
            <a:r>
              <a:rPr lang="fr-FR" b="1" dirty="0">
                <a:sym typeface="Wingdings" panose="05000000000000000000" pitchFamily="2" charset="2"/>
              </a:rPr>
              <a:t>Le guide du langage Dax </a:t>
            </a:r>
            <a:r>
              <a:rPr lang="fr-FR" dirty="0">
                <a:sym typeface="Wingdings" panose="05000000000000000000" pitchFamily="2" charset="2"/>
              </a:rPr>
              <a:t>: </a:t>
            </a:r>
            <a:r>
              <a:rPr lang="fr-FR" dirty="0">
                <a:sym typeface="Wingdings" panose="05000000000000000000" pitchFamily="2" charset="2"/>
                <a:hlinkClick r:id="rId3"/>
              </a:rPr>
              <a:t>https://dax.guide/functions/aggregation/</a:t>
            </a:r>
            <a:r>
              <a:rPr lang="fr-FR" dirty="0">
                <a:sym typeface="Wingdings" panose="05000000000000000000" pitchFamily="2" charset="2"/>
              </a:rPr>
              <a:t> </a:t>
            </a:r>
          </a:p>
          <a:p>
            <a:r>
              <a:rPr lang="fr-FR" b="1" dirty="0">
                <a:sym typeface="Wingdings" panose="05000000000000000000" pitchFamily="2" charset="2"/>
              </a:rPr>
              <a:t>Fonctions Power </a:t>
            </a:r>
            <a:r>
              <a:rPr lang="fr-FR" b="1" dirty="0" err="1">
                <a:sym typeface="Wingdings" panose="05000000000000000000" pitchFamily="2" charset="2"/>
              </a:rPr>
              <a:t>Query</a:t>
            </a:r>
            <a:r>
              <a:rPr lang="fr-FR" b="1" dirty="0">
                <a:sym typeface="Wingdings" panose="05000000000000000000" pitchFamily="2" charset="2"/>
              </a:rPr>
              <a:t> M </a:t>
            </a:r>
            <a:r>
              <a:rPr lang="fr-FR" dirty="0">
                <a:sym typeface="Wingdings" panose="05000000000000000000" pitchFamily="2" charset="2"/>
              </a:rPr>
              <a:t>: </a:t>
            </a:r>
            <a:r>
              <a:rPr lang="fr-FR" dirty="0">
                <a:sym typeface="Wingdings" panose="05000000000000000000" pitchFamily="2" charset="2"/>
                <a:hlinkClick r:id="rId4"/>
              </a:rPr>
              <a:t>https://docs.microsoft.com/fr-fr/powerquery-m/power-query-m-function-reference</a:t>
            </a:r>
            <a:r>
              <a:rPr lang="fr-FR" dirty="0">
                <a:sym typeface="Wingdings" panose="05000000000000000000" pitchFamily="2" charset="2"/>
              </a:rPr>
              <a:t> </a:t>
            </a:r>
          </a:p>
          <a:p>
            <a:endParaRPr lang="fr-FR" dirty="0">
              <a:sym typeface="Wingdings" panose="05000000000000000000" pitchFamily="2" charset="2"/>
            </a:endParaRPr>
          </a:p>
          <a:p>
            <a:r>
              <a:rPr lang="fr-FR" b="1" dirty="0">
                <a:sym typeface="Wingdings" panose="05000000000000000000" pitchFamily="2" charset="2"/>
              </a:rPr>
              <a:t>Forum Power Bi sur l’outil </a:t>
            </a:r>
            <a:r>
              <a:rPr lang="fr-FR" dirty="0">
                <a:sym typeface="Wingdings" panose="05000000000000000000" pitchFamily="2" charset="2"/>
              </a:rPr>
              <a:t>(fenêtre jaune qui apparaît au démarrage) - Anglais</a:t>
            </a:r>
          </a:p>
          <a:p>
            <a:r>
              <a:rPr lang="fr-FR" b="1" dirty="0">
                <a:sym typeface="Wingdings" panose="05000000000000000000" pitchFamily="2" charset="2"/>
              </a:rPr>
              <a:t>Autres sites en général </a:t>
            </a:r>
            <a:r>
              <a:rPr lang="fr-FR" dirty="0">
                <a:sym typeface="Wingdings" panose="05000000000000000000" pitchFamily="2" charset="2"/>
              </a:rPr>
              <a:t>: anglais et français en tapant mots clés dans google. Exemples : « Dax SUM » ou  « Power </a:t>
            </a:r>
            <a:r>
              <a:rPr lang="fr-FR" dirty="0" err="1">
                <a:sym typeface="Wingdings" panose="05000000000000000000" pitchFamily="2" charset="2"/>
              </a:rPr>
              <a:t>Query</a:t>
            </a:r>
            <a:r>
              <a:rPr lang="fr-FR" dirty="0">
                <a:sym typeface="Wingdings" panose="05000000000000000000" pitchFamily="2" charset="2"/>
              </a:rPr>
              <a:t> performances » …</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163</a:t>
            </a:fld>
            <a:endParaRPr lang="fr-FR" noProof="0"/>
          </a:p>
        </p:txBody>
      </p:sp>
    </p:spTree>
    <p:extLst>
      <p:ext uri="{BB962C8B-B14F-4D97-AF65-F5344CB8AC3E}">
        <p14:creationId xmlns:p14="http://schemas.microsoft.com/office/powerpoint/2010/main" val="304790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Sources du support</a:t>
            </a:r>
          </a:p>
        </p:txBody>
      </p:sp>
      <p:sp>
        <p:nvSpPr>
          <p:cNvPr id="3" name="Espace réservé du contenu 2"/>
          <p:cNvSpPr>
            <a:spLocks noGrp="1"/>
          </p:cNvSpPr>
          <p:nvPr>
            <p:ph idx="1"/>
          </p:nvPr>
        </p:nvSpPr>
        <p:spPr>
          <a:xfrm>
            <a:off x="2592925" y="1588000"/>
            <a:ext cx="8466715" cy="4449618"/>
          </a:xfrm>
        </p:spPr>
        <p:txBody>
          <a:bodyPr rtlCol="0">
            <a:normAutofit lnSpcReduction="10000"/>
          </a:bodyPr>
          <a:lstStyle/>
          <a:p>
            <a:pPr algn="just"/>
            <a:endParaRPr lang="fr-FR" sz="2000" dirty="0"/>
          </a:p>
          <a:p>
            <a:endParaRPr lang="fr-FR" dirty="0"/>
          </a:p>
          <a:p>
            <a:r>
              <a:rPr lang="fr-FR" dirty="0">
                <a:hlinkClick r:id="rId3"/>
              </a:rPr>
              <a:t>https://docs.microsoft.com/fr-fr/power-bi/desktop-shape-and-combine-data</a:t>
            </a:r>
          </a:p>
          <a:p>
            <a:r>
              <a:rPr lang="fr-FR" dirty="0">
                <a:hlinkClick r:id="rId3"/>
              </a:rPr>
              <a:t>https://docs.microsoft.com/fr-fr/power-bi/power-bi-visualization-slicers</a:t>
            </a:r>
            <a:endParaRPr lang="fr-FR" dirty="0"/>
          </a:p>
          <a:p>
            <a:r>
              <a:rPr lang="fr-FR" dirty="0">
                <a:hlinkClick r:id="rId4"/>
              </a:rPr>
              <a:t>https://docs.microsoft.com/fr-fr/power-bi/power-bi-visualization-kpi</a:t>
            </a:r>
            <a:r>
              <a:rPr lang="fr-FR" dirty="0"/>
              <a:t>  </a:t>
            </a:r>
          </a:p>
          <a:p>
            <a:r>
              <a:rPr lang="fr-FR" dirty="0">
                <a:hlinkClick r:id="rId5"/>
              </a:rPr>
              <a:t>https://docs.microsoft.com/fr-fr/power-bi/desktop-getting-started</a:t>
            </a:r>
            <a:endParaRPr lang="fr-FR" dirty="0"/>
          </a:p>
          <a:p>
            <a:r>
              <a:rPr lang="fr-FR" dirty="0">
                <a:hlinkClick r:id="rId6"/>
              </a:rPr>
              <a:t>http://www.lecfomasque.com/power-bi-et-power-query-limportance-des-parametres-regionaux/</a:t>
            </a:r>
            <a:endParaRPr lang="fr-FR" dirty="0"/>
          </a:p>
          <a:p>
            <a:r>
              <a:rPr lang="fr-FR" dirty="0">
                <a:hlinkClick r:id="rId7"/>
              </a:rPr>
              <a:t>https://docs.microsoft.com/fr-fr/power-bi/service-tips-and-tricks-for-color-formatting</a:t>
            </a:r>
            <a:r>
              <a:rPr lang="fr-FR" dirty="0"/>
              <a:t> </a:t>
            </a:r>
          </a:p>
          <a:p>
            <a:r>
              <a:rPr lang="fr-FR" dirty="0">
                <a:hlinkClick r:id="rId8"/>
              </a:rPr>
              <a:t>https://docs.microsoft.com/fr-fr/power-bi/sample-datasets#get-and-open-a-sample-content-pack-in-power-bi-service</a:t>
            </a:r>
            <a:r>
              <a:rPr lang="fr-FR" dirty="0"/>
              <a:t> </a:t>
            </a:r>
          </a:p>
          <a:p>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164</a:t>
            </a:fld>
            <a:endParaRPr lang="fr-FR" noProof="0"/>
          </a:p>
        </p:txBody>
      </p:sp>
    </p:spTree>
    <p:extLst>
      <p:ext uri="{BB962C8B-B14F-4D97-AF65-F5344CB8AC3E}">
        <p14:creationId xmlns:p14="http://schemas.microsoft.com/office/powerpoint/2010/main" val="100400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 Power BI</a:t>
            </a:r>
          </a:p>
        </p:txBody>
      </p:sp>
      <p:sp>
        <p:nvSpPr>
          <p:cNvPr id="3" name="Espace réservé du contenu 2"/>
          <p:cNvSpPr>
            <a:spLocks noGrp="1"/>
          </p:cNvSpPr>
          <p:nvPr>
            <p:ph idx="1"/>
          </p:nvPr>
        </p:nvSpPr>
        <p:spPr>
          <a:xfrm>
            <a:off x="2589212" y="1905000"/>
            <a:ext cx="8466715" cy="4449618"/>
          </a:xfrm>
        </p:spPr>
        <p:txBody>
          <a:bodyPr rtlCol="0">
            <a:normAutofit/>
          </a:bodyPr>
          <a:lstStyle/>
          <a:p>
            <a:pPr algn="just"/>
            <a:r>
              <a:rPr lang="fr-FR" sz="2000" b="1" dirty="0"/>
              <a:t>Power BI </a:t>
            </a:r>
            <a:r>
              <a:rPr lang="fr-FR" sz="2000" dirty="0"/>
              <a:t>propose tout un éventail d’applications mobiles pour appareils mobiles iOS, Android et Windows 10. Elles permettent de se connecter à des données cloud et locales et de les manipuler.</a:t>
            </a:r>
          </a:p>
          <a:p>
            <a:pPr algn="just"/>
            <a:r>
              <a:rPr lang="fr-FR" sz="2000" dirty="0"/>
              <a:t>Les rapports sont créés dans </a:t>
            </a:r>
            <a:r>
              <a:rPr lang="fr-FR" sz="2000" b="1" dirty="0"/>
              <a:t>Power BI Desktop</a:t>
            </a:r>
            <a:r>
              <a:rPr lang="fr-FR" sz="2000" dirty="0"/>
              <a:t>. </a:t>
            </a:r>
          </a:p>
          <a:p>
            <a:pPr algn="just"/>
            <a:r>
              <a:rPr lang="fr-FR" sz="2000" dirty="0"/>
              <a:t>Les rapports Power BI locaux sont consultables sur </a:t>
            </a:r>
            <a:r>
              <a:rPr lang="fr-FR" sz="2000" b="1" dirty="0"/>
              <a:t>Power BI Report Server</a:t>
            </a:r>
            <a:r>
              <a:rPr lang="fr-FR" sz="2000" dirty="0"/>
              <a:t>.</a:t>
            </a:r>
          </a:p>
          <a:p>
            <a:pPr algn="just"/>
            <a:r>
              <a:rPr lang="fr-FR" sz="2000" dirty="0"/>
              <a:t> Tous ces rapports et tableaux de bord sont disponibles dans les </a:t>
            </a:r>
            <a:r>
              <a:rPr lang="fr-FR" sz="2000" b="1" dirty="0"/>
              <a:t>applications mobiles Power BI</a:t>
            </a:r>
            <a:r>
              <a:rPr lang="fr-FR" sz="2000" dirty="0"/>
              <a:t>, qu’ils soient locaux ou dans le cloud.</a:t>
            </a:r>
          </a:p>
          <a:p>
            <a:pPr algn="just"/>
            <a:r>
              <a:rPr lang="fr-FR" sz="2000" b="1" dirty="0"/>
              <a:t>Affichez et manipule</a:t>
            </a:r>
            <a:r>
              <a:rPr lang="fr-FR" sz="2000" dirty="0"/>
              <a:t>z-les sur votre </a:t>
            </a:r>
            <a:r>
              <a:rPr lang="fr-FR" sz="2000" u="sng" dirty="0"/>
              <a:t>appareil mobile.</a:t>
            </a:r>
          </a:p>
          <a:p>
            <a:pPr algn="just"/>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17</a:t>
            </a:fld>
            <a:endParaRPr lang="fr-FR" noProof="0"/>
          </a:p>
        </p:txBody>
      </p:sp>
    </p:spTree>
    <p:extLst>
      <p:ext uri="{BB962C8B-B14F-4D97-AF65-F5344CB8AC3E}">
        <p14:creationId xmlns:p14="http://schemas.microsoft.com/office/powerpoint/2010/main" val="391179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Interface Power BI : Où et quoi ?</a:t>
            </a:r>
            <a:br>
              <a:rPr lang="fr-FR" dirty="0"/>
            </a:br>
            <a:r>
              <a:rPr lang="fr-FR" dirty="0"/>
              <a:t>Chargement et transformation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18</a:t>
            </a:fld>
            <a:endParaRPr lang="fr-FR" noProof="0"/>
          </a:p>
        </p:txBody>
      </p:sp>
      <p:pic>
        <p:nvPicPr>
          <p:cNvPr id="12" name="Image 11">
            <a:extLst>
              <a:ext uri="{FF2B5EF4-FFF2-40B4-BE49-F238E27FC236}">
                <a16:creationId xmlns:a16="http://schemas.microsoft.com/office/drawing/2014/main" id="{72AFB2E2-685C-DE18-3069-C61E14F50939}"/>
              </a:ext>
            </a:extLst>
          </p:cNvPr>
          <p:cNvPicPr>
            <a:picLocks noChangeAspect="1"/>
          </p:cNvPicPr>
          <p:nvPr/>
        </p:nvPicPr>
        <p:blipFill>
          <a:blip r:embed="rId3"/>
          <a:stretch>
            <a:fillRect/>
          </a:stretch>
        </p:blipFill>
        <p:spPr>
          <a:xfrm>
            <a:off x="2265997" y="2353432"/>
            <a:ext cx="9506694" cy="33071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4495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09"/>
            <a:ext cx="9067263" cy="1551277"/>
          </a:xfrm>
        </p:spPr>
        <p:txBody>
          <a:bodyPr rtlCol="0">
            <a:normAutofit fontScale="90000"/>
          </a:bodyPr>
          <a:lstStyle/>
          <a:p>
            <a:pPr rtl="0"/>
            <a:r>
              <a:rPr lang="fr-FR" dirty="0">
                <a:solidFill>
                  <a:schemeClr val="tx1"/>
                </a:solidFill>
              </a:rPr>
              <a:t>Interface Power BI : Où et quoi ?</a:t>
            </a:r>
            <a:br>
              <a:rPr lang="fr-FR" dirty="0">
                <a:solidFill>
                  <a:schemeClr val="tx1"/>
                </a:solidFill>
              </a:rPr>
            </a:br>
            <a:r>
              <a:rPr lang="fr-FR" dirty="0">
                <a:solidFill>
                  <a:schemeClr val="tx1"/>
                </a:solidFill>
              </a:rPr>
              <a:t>Optimisation du jeu de données et création des rapports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19</a:t>
            </a:fld>
            <a:endParaRPr lang="fr-FR" noProof="0"/>
          </a:p>
        </p:txBody>
      </p:sp>
      <p:pic>
        <p:nvPicPr>
          <p:cNvPr id="6" name="Image 5">
            <a:extLst>
              <a:ext uri="{FF2B5EF4-FFF2-40B4-BE49-F238E27FC236}">
                <a16:creationId xmlns:a16="http://schemas.microsoft.com/office/drawing/2014/main" id="{E0F2BEB9-C594-FEEE-6CD2-A382BF1DE980}"/>
              </a:ext>
            </a:extLst>
          </p:cNvPr>
          <p:cNvPicPr>
            <a:picLocks noChangeAspect="1"/>
          </p:cNvPicPr>
          <p:nvPr/>
        </p:nvPicPr>
        <p:blipFill>
          <a:blip r:embed="rId3"/>
          <a:stretch>
            <a:fillRect/>
          </a:stretch>
        </p:blipFill>
        <p:spPr>
          <a:xfrm>
            <a:off x="1003465" y="2489457"/>
            <a:ext cx="10880421" cy="3306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699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Introduction</a:t>
            </a:r>
          </a:p>
        </p:txBody>
      </p:sp>
      <p:sp>
        <p:nvSpPr>
          <p:cNvPr id="3" name="Espace réservé du contenu 2"/>
          <p:cNvSpPr>
            <a:spLocks noGrp="1"/>
          </p:cNvSpPr>
          <p:nvPr>
            <p:ph idx="1"/>
          </p:nvPr>
        </p:nvSpPr>
        <p:spPr>
          <a:xfrm>
            <a:off x="2592925" y="2391295"/>
            <a:ext cx="8915400" cy="3777622"/>
          </a:xfrm>
        </p:spPr>
        <p:txBody>
          <a:bodyPr rtlCol="0">
            <a:normAutofit/>
          </a:bodyPr>
          <a:lstStyle/>
          <a:p>
            <a:pPr marL="0" indent="0" algn="just">
              <a:buNone/>
            </a:pPr>
            <a:r>
              <a:rPr lang="fr-FR" sz="2500" b="1" dirty="0"/>
              <a:t>Power BI</a:t>
            </a:r>
            <a:r>
              <a:rPr lang="fr-FR" sz="2500" dirty="0"/>
              <a:t>,</a:t>
            </a:r>
            <a:r>
              <a:rPr lang="fr-FR" sz="2500" b="1" dirty="0"/>
              <a:t> </a:t>
            </a:r>
            <a:r>
              <a:rPr lang="fr-FR" sz="2500" dirty="0"/>
              <a:t>la solution de </a:t>
            </a:r>
            <a:r>
              <a:rPr lang="fr-FR" sz="2500" u="sng" dirty="0"/>
              <a:t>data visualisation </a:t>
            </a:r>
            <a:r>
              <a:rPr lang="fr-FR" sz="2500" dirty="0"/>
              <a:t>de Microsoft permet de créer des tableaux de bord, riches et interactifs grâce aux multiples éléments graphiques qu'elle propose. </a:t>
            </a:r>
          </a:p>
          <a:p>
            <a:pPr marL="0" indent="0" algn="just">
              <a:buNone/>
            </a:pPr>
            <a:endParaRPr lang="fr-FR" sz="2500" dirty="0"/>
          </a:p>
          <a:p>
            <a:pPr marL="0" indent="0" algn="just">
              <a:buNone/>
            </a:pPr>
            <a:r>
              <a:rPr lang="fr-FR" sz="2500" dirty="0"/>
              <a:t>Ce stage vous familiarisera avec son environnement et vous permettra de </a:t>
            </a:r>
            <a:r>
              <a:rPr lang="fr-FR" sz="2500" b="1" dirty="0"/>
              <a:t>manipuler des données, de créer vos rapports et de les publier</a:t>
            </a:r>
            <a:r>
              <a:rPr lang="fr-FR" sz="2500" dirty="0"/>
              <a: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a:t>
            </a:fld>
            <a:endParaRPr lang="fr-FR" noProof="0"/>
          </a:p>
        </p:txBody>
      </p:sp>
    </p:spTree>
    <p:extLst>
      <p:ext uri="{BB962C8B-B14F-4D97-AF65-F5344CB8AC3E}">
        <p14:creationId xmlns:p14="http://schemas.microsoft.com/office/powerpoint/2010/main" val="1352241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Extraction des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20</a:t>
            </a:fld>
            <a:endParaRPr lang="fr-FR" noProof="0"/>
          </a:p>
        </p:txBody>
      </p:sp>
    </p:spTree>
    <p:extLst>
      <p:ext uri="{BB962C8B-B14F-4D97-AF65-F5344CB8AC3E}">
        <p14:creationId xmlns:p14="http://schemas.microsoft.com/office/powerpoint/2010/main" val="373901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Installation Power BI Desktop</a:t>
            </a:r>
          </a:p>
        </p:txBody>
      </p:sp>
      <p:sp>
        <p:nvSpPr>
          <p:cNvPr id="3" name="Espace réservé du contenu 2"/>
          <p:cNvSpPr>
            <a:spLocks noGrp="1"/>
          </p:cNvSpPr>
          <p:nvPr>
            <p:ph idx="1"/>
          </p:nvPr>
        </p:nvSpPr>
        <p:spPr>
          <a:xfrm>
            <a:off x="2589212" y="1542473"/>
            <a:ext cx="8466715" cy="4812145"/>
          </a:xfrm>
        </p:spPr>
        <p:txBody>
          <a:bodyPr rtlCol="0">
            <a:normAutofit/>
          </a:bodyPr>
          <a:lstStyle/>
          <a:p>
            <a:pPr algn="just"/>
            <a:r>
              <a:rPr lang="fr-FR" sz="2000" dirty="0"/>
              <a:t>Aller sur le site </a:t>
            </a:r>
            <a:r>
              <a:rPr lang="fr-FR" sz="2000" dirty="0">
                <a:hlinkClick r:id="rId3"/>
              </a:rPr>
              <a:t>https://powerbi.microsoft.com/fr-fr/desktop/</a:t>
            </a:r>
            <a:r>
              <a:rPr lang="fr-FR" sz="2000" dirty="0"/>
              <a:t> </a:t>
            </a:r>
          </a:p>
          <a:p>
            <a:pPr algn="just"/>
            <a:r>
              <a:rPr lang="fr-FR" sz="2000" dirty="0"/>
              <a:t>Télécharger et installer l’application sur l’ordinateur</a:t>
            </a:r>
          </a:p>
          <a:p>
            <a:pPr algn="just"/>
            <a:r>
              <a:rPr lang="fr-FR" sz="2000" dirty="0"/>
              <a:t>Enregistrer ses informations personnelles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21</a:t>
            </a:fld>
            <a:endParaRPr lang="fr-FR" noProof="0"/>
          </a:p>
        </p:txBody>
      </p:sp>
      <p:pic>
        <p:nvPicPr>
          <p:cNvPr id="6" name="Image 5">
            <a:extLst>
              <a:ext uri="{FF2B5EF4-FFF2-40B4-BE49-F238E27FC236}">
                <a16:creationId xmlns:a16="http://schemas.microsoft.com/office/drawing/2014/main" id="{FE1F40A0-85C1-5399-5B8D-FD8D8EDBDF80}"/>
              </a:ext>
            </a:extLst>
          </p:cNvPr>
          <p:cNvPicPr>
            <a:picLocks noChangeAspect="1"/>
          </p:cNvPicPr>
          <p:nvPr/>
        </p:nvPicPr>
        <p:blipFill>
          <a:blip r:embed="rId4"/>
          <a:stretch>
            <a:fillRect/>
          </a:stretch>
        </p:blipFill>
        <p:spPr>
          <a:xfrm>
            <a:off x="5749046" y="2823363"/>
            <a:ext cx="6237699" cy="3601226"/>
          </a:xfrm>
          <a:prstGeom prst="rect">
            <a:avLst/>
          </a:prstGeom>
        </p:spPr>
      </p:pic>
    </p:spTree>
    <p:extLst>
      <p:ext uri="{BB962C8B-B14F-4D97-AF65-F5344CB8AC3E}">
        <p14:creationId xmlns:p14="http://schemas.microsoft.com/office/powerpoint/2010/main" val="17048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09"/>
            <a:ext cx="9067263" cy="1551277"/>
          </a:xfrm>
        </p:spPr>
        <p:txBody>
          <a:bodyPr rtlCol="0">
            <a:normAutofit/>
          </a:bodyPr>
          <a:lstStyle/>
          <a:p>
            <a:pPr rtl="0"/>
            <a:r>
              <a:rPr lang="fr-FR" dirty="0">
                <a:solidFill>
                  <a:schemeClr val="tx1"/>
                </a:solidFill>
              </a:rPr>
              <a:t>Interface Power BI :</a:t>
            </a:r>
            <a:br>
              <a:rPr lang="fr-FR" dirty="0">
                <a:solidFill>
                  <a:schemeClr val="tx1"/>
                </a:solidFill>
              </a:rPr>
            </a:br>
            <a:r>
              <a:rPr lang="fr-FR" dirty="0">
                <a:solidFill>
                  <a:schemeClr val="tx1"/>
                </a:solidFill>
              </a:rPr>
              <a:t>Ruban, onglets de gauche,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22</a:t>
            </a:fld>
            <a:endParaRPr lang="fr-FR" noProof="0"/>
          </a:p>
        </p:txBody>
      </p:sp>
      <p:sp>
        <p:nvSpPr>
          <p:cNvPr id="3" name="Espace réservé du contenu 7">
            <a:extLst>
              <a:ext uri="{FF2B5EF4-FFF2-40B4-BE49-F238E27FC236}">
                <a16:creationId xmlns:a16="http://schemas.microsoft.com/office/drawing/2014/main" id="{DCC0578E-4456-719F-73C4-DFBE8D797C67}"/>
              </a:ext>
            </a:extLst>
          </p:cNvPr>
          <p:cNvSpPr>
            <a:spLocks noGrp="1"/>
          </p:cNvSpPr>
          <p:nvPr>
            <p:ph idx="1"/>
          </p:nvPr>
        </p:nvSpPr>
        <p:spPr>
          <a:xfrm>
            <a:off x="1003110" y="2079323"/>
            <a:ext cx="4547378" cy="4582733"/>
          </a:xfrm>
        </p:spPr>
        <p:txBody>
          <a:bodyPr>
            <a:noAutofit/>
          </a:bodyPr>
          <a:lstStyle/>
          <a:p>
            <a:pPr marL="285750" indent="-285750" algn="just">
              <a:buFont typeface="Wingdings" panose="05000000000000000000" pitchFamily="2" charset="2"/>
              <a:buChar char="Ø"/>
            </a:pPr>
            <a:r>
              <a:rPr lang="fr-FR" sz="1400" b="1" dirty="0"/>
              <a:t>L’interface est constituée :</a:t>
            </a:r>
          </a:p>
          <a:p>
            <a:pPr marL="342900" indent="-342900" algn="just">
              <a:buFont typeface="+mj-lt"/>
              <a:buAutoNum type="arabicPeriod"/>
            </a:pPr>
            <a:r>
              <a:rPr lang="fr-FR" sz="1400" dirty="0"/>
              <a:t>D’un </a:t>
            </a:r>
            <a:r>
              <a:rPr lang="fr-FR" sz="1400" b="1" dirty="0"/>
              <a:t>ruban d’onglets </a:t>
            </a:r>
            <a:r>
              <a:rPr lang="fr-FR" sz="1400" dirty="0"/>
              <a:t>en haut,</a:t>
            </a:r>
          </a:p>
          <a:p>
            <a:pPr marL="342900" indent="-342900" algn="just">
              <a:buFont typeface="+mj-lt"/>
              <a:buAutoNum type="arabicPeriod"/>
            </a:pPr>
            <a:r>
              <a:rPr lang="fr-FR" sz="1400" dirty="0"/>
              <a:t>De </a:t>
            </a:r>
            <a:r>
              <a:rPr lang="fr-FR" sz="1400" b="1" dirty="0"/>
              <a:t>fenêtres à droite </a:t>
            </a:r>
            <a:r>
              <a:rPr lang="fr-FR" sz="1400" dirty="0"/>
              <a:t>:</a:t>
            </a:r>
          </a:p>
          <a:p>
            <a:pPr marL="285750" indent="-285750" algn="just">
              <a:buFontTx/>
              <a:buChar char="-"/>
            </a:pPr>
            <a:r>
              <a:rPr lang="fr-FR" sz="1400" u="sng" dirty="0"/>
              <a:t>Visualisation</a:t>
            </a:r>
            <a:r>
              <a:rPr lang="fr-FR" sz="1400" dirty="0"/>
              <a:t> : création et modification des visuels,</a:t>
            </a:r>
          </a:p>
          <a:p>
            <a:pPr marL="285750" indent="-285750" algn="just">
              <a:buFontTx/>
              <a:buChar char="-"/>
            </a:pPr>
            <a:r>
              <a:rPr lang="fr-FR" sz="1400" u="sng" dirty="0"/>
              <a:t>Données</a:t>
            </a:r>
            <a:r>
              <a:rPr lang="fr-FR" sz="1400" dirty="0"/>
              <a:t> : affichage des tables et des champs.</a:t>
            </a:r>
          </a:p>
          <a:p>
            <a:pPr marL="0" indent="0" algn="just">
              <a:buNone/>
            </a:pPr>
            <a:endParaRPr lang="fr-FR" sz="1400" dirty="0"/>
          </a:p>
          <a:p>
            <a:pPr algn="just"/>
            <a:r>
              <a:rPr lang="fr-FR" sz="1400" dirty="0"/>
              <a:t>3. De </a:t>
            </a:r>
            <a:r>
              <a:rPr lang="fr-FR" sz="1400" b="1" u="sng" dirty="0"/>
              <a:t>3 icônes de gauche </a:t>
            </a:r>
            <a:r>
              <a:rPr lang="fr-FR" sz="1400" i="1" dirty="0"/>
              <a:t>(de haut en bas)</a:t>
            </a:r>
            <a:r>
              <a:rPr lang="fr-FR" sz="1400" b="1" dirty="0"/>
              <a:t> </a:t>
            </a:r>
            <a:r>
              <a:rPr lang="fr-FR" sz="1400" dirty="0"/>
              <a:t>:</a:t>
            </a:r>
          </a:p>
          <a:p>
            <a:pPr marL="285750" indent="-285750" algn="just">
              <a:buFontTx/>
              <a:buChar char="-"/>
            </a:pPr>
            <a:r>
              <a:rPr lang="fr-FR" sz="1400" u="sng" dirty="0"/>
              <a:t>L’onglet </a:t>
            </a:r>
            <a:r>
              <a:rPr lang="fr-FR" sz="1400" b="1" u="sng" dirty="0"/>
              <a:t>affichage du rapport </a:t>
            </a:r>
            <a:r>
              <a:rPr lang="fr-FR" sz="1400" dirty="0"/>
              <a:t>: onglet de conception de rapports,</a:t>
            </a:r>
          </a:p>
          <a:p>
            <a:pPr marL="285750" indent="-285750" algn="just">
              <a:buFontTx/>
              <a:buChar char="-"/>
            </a:pPr>
            <a:r>
              <a:rPr lang="fr-FR" sz="1400" u="sng" dirty="0"/>
              <a:t>L’onglet </a:t>
            </a:r>
            <a:r>
              <a:rPr lang="fr-FR" sz="1400" b="1" u="sng" dirty="0"/>
              <a:t>affichage table </a:t>
            </a:r>
            <a:r>
              <a:rPr lang="fr-FR" sz="1400" dirty="0"/>
              <a:t>: onglet de visualisation des données,</a:t>
            </a:r>
          </a:p>
          <a:p>
            <a:pPr marL="285750" indent="-285750" algn="just">
              <a:buFontTx/>
              <a:buChar char="-"/>
            </a:pPr>
            <a:r>
              <a:rPr lang="fr-FR" sz="1400" u="sng" dirty="0"/>
              <a:t>L’onglet </a:t>
            </a:r>
            <a:r>
              <a:rPr lang="fr-FR" sz="1400" b="1" u="sng" dirty="0"/>
              <a:t>vue de modèle </a:t>
            </a:r>
            <a:r>
              <a:rPr lang="fr-FR" sz="1400" dirty="0"/>
              <a:t>: onglet de conception du schéma de données et des relations.</a:t>
            </a:r>
          </a:p>
        </p:txBody>
      </p:sp>
      <p:pic>
        <p:nvPicPr>
          <p:cNvPr id="5" name="Image 4">
            <a:extLst>
              <a:ext uri="{FF2B5EF4-FFF2-40B4-BE49-F238E27FC236}">
                <a16:creationId xmlns:a16="http://schemas.microsoft.com/office/drawing/2014/main" id="{A01A86F2-53CF-139A-70C4-8C1945541B7A}"/>
              </a:ext>
            </a:extLst>
          </p:cNvPr>
          <p:cNvPicPr>
            <a:picLocks noChangeAspect="1"/>
          </p:cNvPicPr>
          <p:nvPr/>
        </p:nvPicPr>
        <p:blipFill>
          <a:blip r:embed="rId3"/>
          <a:stretch>
            <a:fillRect/>
          </a:stretch>
        </p:blipFill>
        <p:spPr>
          <a:xfrm>
            <a:off x="5898506" y="2612706"/>
            <a:ext cx="6204983" cy="260908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31FCCFD6-8814-8995-8D65-D31D24867F4D}"/>
              </a:ext>
            </a:extLst>
          </p:cNvPr>
          <p:cNvSpPr/>
          <p:nvPr/>
        </p:nvSpPr>
        <p:spPr>
          <a:xfrm>
            <a:off x="4065626" y="2466372"/>
            <a:ext cx="348018" cy="2251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AB19210D-E162-6F7C-D6C6-19F187BE016B}"/>
              </a:ext>
            </a:extLst>
          </p:cNvPr>
          <p:cNvSpPr/>
          <p:nvPr/>
        </p:nvSpPr>
        <p:spPr>
          <a:xfrm>
            <a:off x="5906127" y="2796626"/>
            <a:ext cx="5754062" cy="98548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FA641160-91B1-0E66-953B-91BB5C4DF862}"/>
              </a:ext>
            </a:extLst>
          </p:cNvPr>
          <p:cNvSpPr/>
          <p:nvPr/>
        </p:nvSpPr>
        <p:spPr>
          <a:xfrm>
            <a:off x="3276799" y="2802502"/>
            <a:ext cx="348018" cy="225188"/>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B533DDF3-05F2-816E-CFFC-E5D8C3BA7D9D}"/>
              </a:ext>
            </a:extLst>
          </p:cNvPr>
          <p:cNvSpPr/>
          <p:nvPr/>
        </p:nvSpPr>
        <p:spPr>
          <a:xfrm>
            <a:off x="9421677" y="3795587"/>
            <a:ext cx="2681812" cy="141272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681E9573-8165-4E0F-8081-3CFFF78D5CB9}"/>
              </a:ext>
            </a:extLst>
          </p:cNvPr>
          <p:cNvSpPr/>
          <p:nvPr/>
        </p:nvSpPr>
        <p:spPr>
          <a:xfrm>
            <a:off x="5311709" y="4389356"/>
            <a:ext cx="348018" cy="22518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773D8E59-4331-F3EC-5123-ED857B218660}"/>
              </a:ext>
            </a:extLst>
          </p:cNvPr>
          <p:cNvSpPr/>
          <p:nvPr/>
        </p:nvSpPr>
        <p:spPr>
          <a:xfrm>
            <a:off x="5906126" y="3795587"/>
            <a:ext cx="259543" cy="8814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1596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Connexion aux sources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23</a:t>
            </a:fld>
            <a:endParaRPr lang="fr-FR" noProof="0"/>
          </a:p>
        </p:txBody>
      </p:sp>
      <p:sp>
        <p:nvSpPr>
          <p:cNvPr id="4" name="Espace réservé du contenu 7">
            <a:extLst>
              <a:ext uri="{FF2B5EF4-FFF2-40B4-BE49-F238E27FC236}">
                <a16:creationId xmlns:a16="http://schemas.microsoft.com/office/drawing/2014/main" id="{8D200C51-051B-E3EA-DEE1-BF85B91B5F39}"/>
              </a:ext>
            </a:extLst>
          </p:cNvPr>
          <p:cNvSpPr>
            <a:spLocks noGrp="1"/>
          </p:cNvSpPr>
          <p:nvPr>
            <p:ph idx="1"/>
          </p:nvPr>
        </p:nvSpPr>
        <p:spPr>
          <a:xfrm>
            <a:off x="1824916" y="3291057"/>
            <a:ext cx="6585045" cy="2942833"/>
          </a:xfrm>
        </p:spPr>
        <p:txBody>
          <a:bodyPr>
            <a:normAutofit fontScale="85000" lnSpcReduction="10000"/>
          </a:bodyPr>
          <a:lstStyle/>
          <a:p>
            <a:pPr marL="285750" indent="-285750" algn="just">
              <a:buFont typeface="Wingdings" panose="05000000000000000000" pitchFamily="2" charset="2"/>
              <a:buChar char="Ø"/>
            </a:pPr>
            <a:r>
              <a:rPr lang="fr-FR" dirty="0"/>
              <a:t>Dans l’onglet du ruban du haut </a:t>
            </a:r>
            <a:r>
              <a:rPr lang="fr-FR" b="1" dirty="0"/>
              <a:t>« Accueil », plusieurs choix de connecteurs aux données sont proposés :</a:t>
            </a:r>
          </a:p>
          <a:p>
            <a:pPr algn="just"/>
            <a:endParaRPr lang="fr-FR" b="1" dirty="0"/>
          </a:p>
          <a:p>
            <a:pPr marL="285750" indent="-285750" algn="just">
              <a:buFontTx/>
              <a:buChar char="-"/>
            </a:pPr>
            <a:r>
              <a:rPr lang="fr-FR" dirty="0"/>
              <a:t>Les plus fréquents, visibles directement,</a:t>
            </a:r>
          </a:p>
          <a:p>
            <a:pPr marL="285750" indent="-285750" algn="just">
              <a:buFontTx/>
              <a:buChar char="-"/>
            </a:pPr>
            <a:r>
              <a:rPr lang="fr-FR" dirty="0"/>
              <a:t>Pour les autres : cliquer sur «</a:t>
            </a:r>
            <a:r>
              <a:rPr lang="fr-FR" u="sng" dirty="0"/>
              <a:t> Obtenir les données </a:t>
            </a:r>
            <a:r>
              <a:rPr lang="fr-FR" dirty="0"/>
              <a:t>» puis «</a:t>
            </a:r>
            <a:r>
              <a:rPr lang="fr-FR" u="sng" dirty="0"/>
              <a:t> Plus </a:t>
            </a:r>
            <a:r>
              <a:rPr lang="fr-FR" dirty="0"/>
              <a:t>» en bas de la liste de choix pour obtenir la fenêtre ci-contre.</a:t>
            </a:r>
          </a:p>
          <a:p>
            <a:pPr marL="285750" indent="-285750" algn="just">
              <a:buFontTx/>
              <a:buChar char="-"/>
            </a:pPr>
            <a:endParaRPr lang="fr-FR" dirty="0"/>
          </a:p>
          <a:p>
            <a:pPr marL="285750" indent="-285750" algn="just">
              <a:buFont typeface="Wingdings" panose="05000000000000000000" pitchFamily="2" charset="2"/>
              <a:buChar char="Ø"/>
            </a:pPr>
            <a:r>
              <a:rPr lang="fr-FR" dirty="0"/>
              <a:t>Un large panel de connexions sont possibles, allant du </a:t>
            </a:r>
            <a:r>
              <a:rPr lang="fr-FR" b="1" dirty="0"/>
              <a:t>fichier Excel et/ou CSV aux différentes Bases de Données</a:t>
            </a:r>
            <a:r>
              <a:rPr lang="fr-FR" dirty="0"/>
              <a:t>, en passant par les services en </a:t>
            </a:r>
            <a:r>
              <a:rPr lang="fr-FR" b="1" dirty="0"/>
              <a:t>lignes et en cloud</a:t>
            </a:r>
            <a:r>
              <a:rPr lang="fr-FR" dirty="0"/>
              <a:t>. </a:t>
            </a:r>
          </a:p>
          <a:p>
            <a:pPr marL="285750" indent="-285750" algn="just">
              <a:buFont typeface="Wingdings" panose="05000000000000000000" pitchFamily="2" charset="2"/>
              <a:buChar char="Ø"/>
            </a:pPr>
            <a:endParaRPr lang="fr-FR" b="1" dirty="0"/>
          </a:p>
          <a:p>
            <a:pPr marL="285750" indent="-285750" algn="just">
              <a:buFont typeface="Wingdings" panose="05000000000000000000" pitchFamily="2" charset="2"/>
              <a:buChar char="Ø"/>
            </a:pPr>
            <a:endParaRPr lang="fr-FR" b="1" dirty="0"/>
          </a:p>
          <a:p>
            <a:pPr algn="just"/>
            <a:endParaRPr lang="fr-FR" b="1" dirty="0"/>
          </a:p>
        </p:txBody>
      </p:sp>
      <p:pic>
        <p:nvPicPr>
          <p:cNvPr id="5" name="Image 4">
            <a:extLst>
              <a:ext uri="{FF2B5EF4-FFF2-40B4-BE49-F238E27FC236}">
                <a16:creationId xmlns:a16="http://schemas.microsoft.com/office/drawing/2014/main" id="{F748CEBD-4B5D-786F-8378-6D8B31A1F42B}"/>
              </a:ext>
            </a:extLst>
          </p:cNvPr>
          <p:cNvPicPr>
            <a:picLocks noChangeAspect="1"/>
          </p:cNvPicPr>
          <p:nvPr/>
        </p:nvPicPr>
        <p:blipFill>
          <a:blip r:embed="rId3"/>
          <a:stretch>
            <a:fillRect/>
          </a:stretch>
        </p:blipFill>
        <p:spPr>
          <a:xfrm>
            <a:off x="3443734" y="2229014"/>
            <a:ext cx="3766249" cy="901084"/>
          </a:xfrm>
          <a:prstGeom prst="rect">
            <a:avLst/>
          </a:prstGeom>
          <a:ln>
            <a:noFill/>
          </a:ln>
          <a:effectLst>
            <a:outerShdw blurRad="292100" dist="139700" dir="2700000" algn="tl" rotWithShape="0">
              <a:srgbClr val="333333">
                <a:alpha val="65000"/>
              </a:srgbClr>
            </a:outerShdw>
          </a:effectLst>
        </p:spPr>
      </p:pic>
      <p:cxnSp>
        <p:nvCxnSpPr>
          <p:cNvPr id="7" name="Connecteur droit avec flèche 6">
            <a:extLst>
              <a:ext uri="{FF2B5EF4-FFF2-40B4-BE49-F238E27FC236}">
                <a16:creationId xmlns:a16="http://schemas.microsoft.com/office/drawing/2014/main" id="{F5EC1F68-502B-C13B-4ABB-4A1CF6D6C7DE}"/>
              </a:ext>
            </a:extLst>
          </p:cNvPr>
          <p:cNvCxnSpPr>
            <a:cxnSpLocks/>
          </p:cNvCxnSpPr>
          <p:nvPr/>
        </p:nvCxnSpPr>
        <p:spPr>
          <a:xfrm>
            <a:off x="4760210" y="3014353"/>
            <a:ext cx="3864480" cy="37769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B049EB4C-6F8B-135A-769D-EE16421DD2E4}"/>
              </a:ext>
            </a:extLst>
          </p:cNvPr>
          <p:cNvPicPr>
            <a:picLocks noChangeAspect="1"/>
          </p:cNvPicPr>
          <p:nvPr/>
        </p:nvPicPr>
        <p:blipFill>
          <a:blip r:embed="rId4"/>
          <a:stretch>
            <a:fillRect/>
          </a:stretch>
        </p:blipFill>
        <p:spPr>
          <a:xfrm>
            <a:off x="8624690" y="2229014"/>
            <a:ext cx="3272496" cy="3604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675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Fichier Excel ou CSV</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 document Excel : </a:t>
            </a:r>
          </a:p>
        </p:txBody>
      </p:sp>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6155" y="2494171"/>
            <a:ext cx="2255715" cy="3787468"/>
          </a:xfrm>
          <a:prstGeom prst="rect">
            <a:avLst/>
          </a:prstGeom>
        </p:spPr>
      </p:pic>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738" y="2399183"/>
            <a:ext cx="5039851" cy="3995558"/>
          </a:xfrm>
          <a:prstGeom prst="rect">
            <a:avLst/>
          </a:prstGeom>
        </p:spPr>
      </p:pic>
      <p:cxnSp>
        <p:nvCxnSpPr>
          <p:cNvPr id="8" name="Connecteur droit avec flèche 7"/>
          <p:cNvCxnSpPr/>
          <p:nvPr/>
        </p:nvCxnSpPr>
        <p:spPr>
          <a:xfrm>
            <a:off x="4532389" y="3376477"/>
            <a:ext cx="1951349" cy="282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6634567" y="3640427"/>
            <a:ext cx="1753385" cy="646331"/>
          </a:xfrm>
          <a:prstGeom prst="rect">
            <a:avLst/>
          </a:prstGeom>
          <a:noFill/>
        </p:spPr>
        <p:txBody>
          <a:bodyPr wrap="square" rtlCol="0">
            <a:spAutoFit/>
          </a:bodyPr>
          <a:lstStyle/>
          <a:p>
            <a:r>
              <a:rPr lang="fr-FR" dirty="0"/>
              <a:t>Sélection des tables</a:t>
            </a:r>
          </a:p>
        </p:txBody>
      </p:sp>
      <p:sp>
        <p:nvSpPr>
          <p:cNvPr id="17" name="ZoneTexte 16"/>
          <p:cNvSpPr txBox="1"/>
          <p:nvPr/>
        </p:nvSpPr>
        <p:spPr>
          <a:xfrm>
            <a:off x="5899277" y="6025409"/>
            <a:ext cx="4194928" cy="369332"/>
          </a:xfrm>
          <a:prstGeom prst="rect">
            <a:avLst/>
          </a:prstGeom>
          <a:noFill/>
        </p:spPr>
        <p:txBody>
          <a:bodyPr wrap="square" rtlCol="0">
            <a:spAutoFit/>
          </a:bodyPr>
          <a:lstStyle/>
          <a:p>
            <a:r>
              <a:rPr lang="fr-FR" b="1" dirty="0"/>
              <a:t>Charger et/ou modifier les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24</a:t>
            </a:fld>
            <a:endParaRPr lang="fr-FR" noProof="0"/>
          </a:p>
        </p:txBody>
      </p:sp>
    </p:spTree>
    <p:extLst>
      <p:ext uri="{BB962C8B-B14F-4D97-AF65-F5344CB8AC3E}">
        <p14:creationId xmlns:p14="http://schemas.microsoft.com/office/powerpoint/2010/main" val="108314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89276"/>
            <a:ext cx="9192675" cy="1280890"/>
          </a:xfrm>
        </p:spPr>
        <p:txBody>
          <a:bodyPr rtlCol="0">
            <a:normAutofit/>
          </a:bodyPr>
          <a:lstStyle/>
          <a:p>
            <a:pPr rtl="0"/>
            <a:r>
              <a:rPr lang="fr-FR" dirty="0"/>
              <a:t>Les tables et les champs importées dans</a:t>
            </a:r>
            <a:br>
              <a:rPr lang="fr-FR" dirty="0"/>
            </a:br>
            <a:r>
              <a:rPr lang="fr-FR" dirty="0"/>
              <a:t>Power BI</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0947" y="1734766"/>
            <a:ext cx="6747289" cy="4909318"/>
          </a:xfrm>
          <a:prstGeom prst="rect">
            <a:avLst/>
          </a:prstGeom>
        </p:spPr>
      </p:pic>
      <p:sp>
        <p:nvSpPr>
          <p:cNvPr id="6" name="Rectangle 5"/>
          <p:cNvSpPr/>
          <p:nvPr/>
        </p:nvSpPr>
        <p:spPr>
          <a:xfrm>
            <a:off x="4610150" y="3015656"/>
            <a:ext cx="4062398"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t>Une fois les tables chargées, le volet </a:t>
            </a:r>
            <a:r>
              <a:rPr lang="fr-FR" b="1" dirty="0"/>
              <a:t>Champs</a:t>
            </a:r>
            <a:r>
              <a:rPr lang="fr-FR" dirty="0"/>
              <a:t> affiche les données.</a:t>
            </a:r>
          </a:p>
          <a:p>
            <a:pPr algn="just"/>
            <a:r>
              <a:rPr lang="fr-FR" dirty="0"/>
              <a:t> </a:t>
            </a:r>
          </a:p>
          <a:p>
            <a:pPr algn="just"/>
            <a:r>
              <a:rPr lang="fr-FR" dirty="0"/>
              <a:t>Vous pouvez développer chaque table en cliquant sur le triangle à côté de son nom.</a:t>
            </a:r>
          </a:p>
          <a:p>
            <a:pPr algn="just"/>
            <a:endParaRPr lang="fr-FR" dirty="0"/>
          </a:p>
          <a:p>
            <a:pPr algn="just"/>
            <a:r>
              <a:rPr lang="fr-FR" dirty="0"/>
              <a:t>Ci-contre, la table </a:t>
            </a:r>
            <a:r>
              <a:rPr lang="fr-FR" i="1" dirty="0" err="1"/>
              <a:t>financials</a:t>
            </a:r>
            <a:r>
              <a:rPr lang="fr-FR" dirty="0"/>
              <a:t> est développée, montrant chacun de ses champs.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25</a:t>
            </a:fld>
            <a:endParaRPr lang="fr-FR" noProof="0"/>
          </a:p>
        </p:txBody>
      </p:sp>
    </p:spTree>
    <p:extLst>
      <p:ext uri="{BB962C8B-B14F-4D97-AF65-F5344CB8AC3E}">
        <p14:creationId xmlns:p14="http://schemas.microsoft.com/office/powerpoint/2010/main" val="199162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1937" y="512462"/>
            <a:ext cx="9192675" cy="1280890"/>
          </a:xfrm>
        </p:spPr>
        <p:txBody>
          <a:bodyPr rtlCol="0">
            <a:normAutofit/>
          </a:bodyPr>
          <a:lstStyle/>
          <a:p>
            <a:r>
              <a:rPr lang="fr-FR" dirty="0"/>
              <a:t>Obtenir des données : Base de données </a:t>
            </a:r>
            <a:br>
              <a:rPr lang="fr-FR" dirty="0"/>
            </a:br>
            <a:r>
              <a:rPr lang="fr-FR" dirty="0"/>
              <a:t>SQL Server : import ou </a:t>
            </a:r>
            <a:r>
              <a:rPr lang="fr-FR" dirty="0" err="1"/>
              <a:t>DirectQuery</a:t>
            </a:r>
            <a:endParaRPr lang="fr-FR"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219" y="3635205"/>
            <a:ext cx="5456393" cy="2598645"/>
          </a:xfrm>
          <a:prstGeom prst="rect">
            <a:avLst/>
          </a:prstGeom>
        </p:spPr>
      </p:pic>
      <p:sp>
        <p:nvSpPr>
          <p:cNvPr id="6" name="Rectangle 5"/>
          <p:cNvSpPr/>
          <p:nvPr/>
        </p:nvSpPr>
        <p:spPr>
          <a:xfrm>
            <a:off x="2592925" y="2117774"/>
            <a:ext cx="7622493" cy="1754326"/>
          </a:xfrm>
          <a:prstGeom prst="rect">
            <a:avLst/>
          </a:prstGeom>
        </p:spPr>
        <p:txBody>
          <a:bodyPr wrap="square">
            <a:spAutoFit/>
          </a:bodyPr>
          <a:lstStyle/>
          <a:p>
            <a:pPr algn="just"/>
            <a:r>
              <a:rPr lang="fr-FR" dirty="0"/>
              <a:t>Avec </a:t>
            </a:r>
            <a:r>
              <a:rPr lang="fr-FR" b="1" dirty="0"/>
              <a:t>Power BI Desktop</a:t>
            </a:r>
            <a:r>
              <a:rPr lang="fr-FR" dirty="0"/>
              <a:t>, lorsque vous vous connectez à votre source de données, vous pouvez toujours importer une copie des données dans </a:t>
            </a:r>
            <a:r>
              <a:rPr lang="fr-FR" b="1" dirty="0"/>
              <a:t>Power BI Desktop</a:t>
            </a:r>
            <a:r>
              <a:rPr lang="fr-FR" dirty="0"/>
              <a:t>. </a:t>
            </a:r>
          </a:p>
          <a:p>
            <a:pPr algn="just"/>
            <a:r>
              <a:rPr lang="fr-FR" dirty="0"/>
              <a:t>Pour certaines sources de données, une autre approche consiste à se connecter directement à la source de données à l’aide de </a:t>
            </a:r>
            <a:r>
              <a:rPr lang="fr-FR" b="1" dirty="0" err="1"/>
              <a:t>DirectQuery</a:t>
            </a:r>
            <a:r>
              <a:rPr lang="fr-FR" dirty="0"/>
              <a:t>.</a:t>
            </a:r>
          </a:p>
        </p:txBody>
      </p:sp>
      <p:cxnSp>
        <p:nvCxnSpPr>
          <p:cNvPr id="8" name="Connecteur droit avec flèche 7"/>
          <p:cNvCxnSpPr/>
          <p:nvPr/>
        </p:nvCxnSpPr>
        <p:spPr>
          <a:xfrm>
            <a:off x="4184073" y="3722255"/>
            <a:ext cx="2124363" cy="14778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26</a:t>
            </a:fld>
            <a:endParaRPr lang="fr-FR" noProof="0"/>
          </a:p>
        </p:txBody>
      </p:sp>
    </p:spTree>
    <p:extLst>
      <p:ext uri="{BB962C8B-B14F-4D97-AF65-F5344CB8AC3E}">
        <p14:creationId xmlns:p14="http://schemas.microsoft.com/office/powerpoint/2010/main" val="175710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245927" cy="1280890"/>
          </a:xfrm>
        </p:spPr>
        <p:txBody>
          <a:bodyPr rtlCol="0">
            <a:noAutofit/>
          </a:bodyPr>
          <a:lstStyle/>
          <a:p>
            <a:r>
              <a:rPr lang="fr-FR" dirty="0"/>
              <a:t>Obtenir des données : </a:t>
            </a:r>
            <a:r>
              <a:rPr lang="fr-FR" dirty="0">
                <a:solidFill>
                  <a:schemeClr val="tx1"/>
                </a:solidFill>
              </a:rPr>
              <a:t>Base de données</a:t>
            </a:r>
            <a:r>
              <a:rPr lang="fr-FR" dirty="0"/>
              <a:t> </a:t>
            </a:r>
            <a:br>
              <a:rPr lang="fr-FR" dirty="0"/>
            </a:br>
            <a:r>
              <a:rPr lang="fr-FR" dirty="0">
                <a:solidFill>
                  <a:schemeClr val="tx1"/>
                </a:solidFill>
              </a:rPr>
              <a:t>SQL Server </a:t>
            </a:r>
            <a:r>
              <a:rPr lang="fr-FR" dirty="0"/>
              <a:t>: identification</a:t>
            </a:r>
          </a:p>
        </p:txBody>
      </p:sp>
      <p:sp>
        <p:nvSpPr>
          <p:cNvPr id="6" name="Rectangle 5"/>
          <p:cNvSpPr/>
          <p:nvPr/>
        </p:nvSpPr>
        <p:spPr>
          <a:xfrm>
            <a:off x="2592925" y="2117774"/>
            <a:ext cx="7622493" cy="1200329"/>
          </a:xfrm>
          <a:prstGeom prst="rect">
            <a:avLst/>
          </a:prstGeom>
        </p:spPr>
        <p:txBody>
          <a:bodyPr wrap="square">
            <a:spAutoFit/>
          </a:bodyPr>
          <a:lstStyle/>
          <a:p>
            <a:pPr algn="just"/>
            <a:r>
              <a:rPr lang="fr-FR" dirty="0"/>
              <a:t>3 types d’identifications peuvent être utilisées :</a:t>
            </a:r>
          </a:p>
          <a:p>
            <a:pPr marL="285750" indent="-285750" algn="just">
              <a:buFontTx/>
              <a:buChar char="-"/>
            </a:pPr>
            <a:r>
              <a:rPr lang="fr-FR" dirty="0"/>
              <a:t>Windows</a:t>
            </a:r>
            <a:r>
              <a:rPr lang="fr-FR" b="1" dirty="0"/>
              <a:t>,</a:t>
            </a:r>
          </a:p>
          <a:p>
            <a:pPr marL="285750" indent="-285750" algn="just">
              <a:buFontTx/>
              <a:buChar char="-"/>
            </a:pPr>
            <a:r>
              <a:rPr lang="fr-FR" dirty="0"/>
              <a:t>Base de données,</a:t>
            </a:r>
          </a:p>
          <a:p>
            <a:pPr marL="285750" indent="-285750" algn="just">
              <a:buFontTx/>
              <a:buChar char="-"/>
            </a:pPr>
            <a:r>
              <a:rPr lang="fr-FR" dirty="0"/>
              <a:t>Compte Microsoft</a:t>
            </a:r>
          </a:p>
        </p:txBody>
      </p:sp>
      <p:cxnSp>
        <p:nvCxnSpPr>
          <p:cNvPr id="8" name="Connecteur droit avec flèche 7"/>
          <p:cNvCxnSpPr/>
          <p:nvPr/>
        </p:nvCxnSpPr>
        <p:spPr>
          <a:xfrm>
            <a:off x="4279808" y="3426692"/>
            <a:ext cx="1977608" cy="123561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3"/>
          <a:stretch>
            <a:fillRect/>
          </a:stretch>
        </p:blipFill>
        <p:spPr>
          <a:xfrm>
            <a:off x="6257416" y="2930118"/>
            <a:ext cx="5434681" cy="3117510"/>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27</a:t>
            </a:fld>
            <a:endParaRPr lang="fr-FR" noProof="0"/>
          </a:p>
        </p:txBody>
      </p:sp>
    </p:spTree>
    <p:extLst>
      <p:ext uri="{BB962C8B-B14F-4D97-AF65-F5344CB8AC3E}">
        <p14:creationId xmlns:p14="http://schemas.microsoft.com/office/powerpoint/2010/main" val="12080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r>
              <a:rPr lang="fr-FR" dirty="0"/>
              <a:t>Obtenir des données :</a:t>
            </a:r>
            <a:br>
              <a:rPr lang="fr-FR" dirty="0"/>
            </a:br>
            <a:r>
              <a:rPr lang="fr-FR" dirty="0"/>
              <a:t>Cube</a:t>
            </a: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7253" y="4611072"/>
            <a:ext cx="3407359" cy="1622778"/>
          </a:xfrm>
          <a:prstGeom prst="rect">
            <a:avLst/>
          </a:prstGeom>
        </p:spPr>
      </p:pic>
      <p:sp>
        <p:nvSpPr>
          <p:cNvPr id="6" name="Rectangle 5"/>
          <p:cNvSpPr/>
          <p:nvPr/>
        </p:nvSpPr>
        <p:spPr>
          <a:xfrm>
            <a:off x="2592925" y="2117774"/>
            <a:ext cx="8911687" cy="3416320"/>
          </a:xfrm>
          <a:prstGeom prst="rect">
            <a:avLst/>
          </a:prstGeom>
        </p:spPr>
        <p:txBody>
          <a:bodyPr wrap="square">
            <a:spAutoFit/>
          </a:bodyPr>
          <a:lstStyle/>
          <a:p>
            <a:pPr algn="just"/>
            <a:r>
              <a:rPr lang="fr-FR" dirty="0"/>
              <a:t>Faire obtenir une nouvelle source depuis </a:t>
            </a:r>
            <a:r>
              <a:rPr lang="fr-FR" b="1" dirty="0" err="1"/>
              <a:t>Analysis</a:t>
            </a:r>
            <a:r>
              <a:rPr lang="fr-FR" b="1" dirty="0"/>
              <a:t> Services</a:t>
            </a:r>
            <a:r>
              <a:rPr lang="fr-FR" dirty="0"/>
              <a:t> et connecter au serveur,</a:t>
            </a:r>
          </a:p>
          <a:p>
            <a:pPr algn="just"/>
            <a:endParaRPr lang="fr-FR" dirty="0"/>
          </a:p>
          <a:p>
            <a:pPr algn="just"/>
            <a:r>
              <a:rPr lang="fr-FR" dirty="0"/>
              <a:t>Attention, depuis le Cube, si vous vous </a:t>
            </a:r>
            <a:r>
              <a:rPr lang="fr-FR" b="1" dirty="0"/>
              <a:t>connecter en Direct </a:t>
            </a:r>
            <a:r>
              <a:rPr lang="fr-FR" b="1" dirty="0" err="1"/>
              <a:t>Query</a:t>
            </a:r>
            <a:r>
              <a:rPr lang="fr-FR" dirty="0"/>
              <a:t>, vous ne pourrez </a:t>
            </a:r>
            <a:r>
              <a:rPr lang="fr-FR" dirty="0">
                <a:solidFill>
                  <a:srgbClr val="FF0000"/>
                </a:solidFill>
              </a:rPr>
              <a:t>faire aucune modification de données ni d’insertions de colonnes calculées et de mesures.</a:t>
            </a:r>
          </a:p>
          <a:p>
            <a:pPr algn="just"/>
            <a:endParaRPr lang="fr-FR" dirty="0"/>
          </a:p>
          <a:p>
            <a:pPr algn="just"/>
            <a:r>
              <a:rPr lang="fr-FR" b="1" dirty="0"/>
              <a:t>L’import</a:t>
            </a:r>
            <a:r>
              <a:rPr lang="fr-FR" dirty="0"/>
              <a:t> sera plus long (à faire le soir) mais vous </a:t>
            </a:r>
            <a:r>
              <a:rPr lang="fr-FR" b="1" dirty="0"/>
              <a:t>filtrerez que sur les données que vous souhaitez utiliser </a:t>
            </a:r>
            <a:r>
              <a:rPr lang="fr-FR" dirty="0"/>
              <a:t>ET</a:t>
            </a:r>
          </a:p>
          <a:p>
            <a:pPr algn="just"/>
            <a:r>
              <a:rPr lang="fr-FR" dirty="0"/>
              <a:t>Vous pourrez ensuite lier </a:t>
            </a:r>
            <a:r>
              <a:rPr lang="fr-FR" b="1" dirty="0"/>
              <a:t>ces blocs avec d’autres</a:t>
            </a:r>
          </a:p>
          <a:p>
            <a:pPr algn="just"/>
            <a:r>
              <a:rPr lang="fr-FR" b="1" dirty="0"/>
              <a:t>Sources</a:t>
            </a:r>
            <a:r>
              <a:rPr lang="fr-FR" dirty="0"/>
              <a:t> si besoins </a:t>
            </a:r>
          </a:p>
          <a:p>
            <a:pPr algn="just"/>
            <a:r>
              <a:rPr lang="fr-FR" dirty="0"/>
              <a:t>(Excel, csv, autre base de données etc.)</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28</a:t>
            </a:fld>
            <a:endParaRPr lang="fr-FR" noProof="0"/>
          </a:p>
        </p:txBody>
      </p:sp>
    </p:spTree>
    <p:extLst>
      <p:ext uri="{BB962C8B-B14F-4D97-AF65-F5344CB8AC3E}">
        <p14:creationId xmlns:p14="http://schemas.microsoft.com/office/powerpoint/2010/main" val="9210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245927" cy="1280890"/>
          </a:xfrm>
        </p:spPr>
        <p:txBody>
          <a:bodyPr rtlCol="0">
            <a:noAutofit/>
          </a:bodyPr>
          <a:lstStyle/>
          <a:p>
            <a:r>
              <a:rPr lang="fr-FR" dirty="0"/>
              <a:t>Obtenir des données :</a:t>
            </a:r>
            <a:br>
              <a:rPr lang="fr-FR" dirty="0"/>
            </a:br>
            <a:r>
              <a:rPr lang="fr-FR" dirty="0">
                <a:solidFill>
                  <a:schemeClr val="tx1"/>
                </a:solidFill>
              </a:rPr>
              <a:t>CUBE : Import</a:t>
            </a:r>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29</a:t>
            </a:fld>
            <a:endParaRPr lang="fr-FR" noProof="0"/>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7027" y="1507958"/>
            <a:ext cx="5554263" cy="4439653"/>
          </a:xfrm>
          <a:prstGeom prst="rect">
            <a:avLst/>
          </a:prstGeom>
        </p:spPr>
      </p:pic>
      <p:sp>
        <p:nvSpPr>
          <p:cNvPr id="9" name="ZoneTexte 8"/>
          <p:cNvSpPr txBox="1"/>
          <p:nvPr/>
        </p:nvSpPr>
        <p:spPr>
          <a:xfrm>
            <a:off x="2592925" y="2530643"/>
            <a:ext cx="3188368" cy="1754326"/>
          </a:xfrm>
          <a:prstGeom prst="rect">
            <a:avLst/>
          </a:prstGeom>
          <a:noFill/>
        </p:spPr>
        <p:txBody>
          <a:bodyPr wrap="square" rtlCol="0">
            <a:spAutoFit/>
          </a:bodyPr>
          <a:lstStyle/>
          <a:p>
            <a:pPr marL="285750" indent="-285750" algn="just">
              <a:buFontTx/>
              <a:buChar char="-"/>
            </a:pPr>
            <a:r>
              <a:rPr lang="fr-FR" dirty="0"/>
              <a:t>Affichage du cube avec les mesures, KPI et dimensions.</a:t>
            </a:r>
          </a:p>
          <a:p>
            <a:pPr marL="285750" indent="-285750" algn="just">
              <a:buFontTx/>
              <a:buChar char="-"/>
            </a:pPr>
            <a:endParaRPr lang="fr-FR" dirty="0"/>
          </a:p>
          <a:p>
            <a:pPr marL="285750" indent="-285750" algn="just">
              <a:buFontTx/>
              <a:buChar char="-"/>
            </a:pPr>
            <a:r>
              <a:rPr lang="fr-FR" dirty="0"/>
              <a:t>Sélectionner ce que</a:t>
            </a:r>
          </a:p>
          <a:p>
            <a:pPr algn="just"/>
            <a:r>
              <a:rPr lang="fr-FR" dirty="0"/>
              <a:t>vous souhaitez !!!</a:t>
            </a:r>
          </a:p>
        </p:txBody>
      </p:sp>
    </p:spTree>
    <p:extLst>
      <p:ext uri="{BB962C8B-B14F-4D97-AF65-F5344CB8AC3E}">
        <p14:creationId xmlns:p14="http://schemas.microsoft.com/office/powerpoint/2010/main" val="1250511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Participants et </a:t>
            </a:r>
            <a:r>
              <a:rPr lang="fr-FR" dirty="0" err="1"/>
              <a:t>pré-requis</a:t>
            </a:r>
            <a:endParaRPr lang="fr-FR" dirty="0"/>
          </a:p>
        </p:txBody>
      </p:sp>
      <p:sp>
        <p:nvSpPr>
          <p:cNvPr id="3" name="Espace réservé du contenu 2"/>
          <p:cNvSpPr>
            <a:spLocks noGrp="1"/>
          </p:cNvSpPr>
          <p:nvPr>
            <p:ph idx="1"/>
          </p:nvPr>
        </p:nvSpPr>
        <p:spPr>
          <a:xfrm>
            <a:off x="2589212" y="2108662"/>
            <a:ext cx="8915400" cy="3777622"/>
          </a:xfrm>
        </p:spPr>
        <p:txBody>
          <a:bodyPr rtlCol="0">
            <a:noAutofit/>
          </a:bodyPr>
          <a:lstStyle/>
          <a:p>
            <a:r>
              <a:rPr lang="fr-FR" sz="2500" b="1" dirty="0"/>
              <a:t>Participants</a:t>
            </a:r>
          </a:p>
          <a:p>
            <a:pPr marL="0" indent="0">
              <a:buNone/>
            </a:pPr>
            <a:r>
              <a:rPr lang="fr-FR" sz="2500" dirty="0"/>
              <a:t>	Toute personne souhaitant consolider des informations provenant d'Excel, de bases de données ou d'autres sources, afin de concevoir des tableaux de bord graphiques et interactifs.</a:t>
            </a:r>
          </a:p>
          <a:p>
            <a:pPr marL="0" indent="0">
              <a:buNone/>
            </a:pPr>
            <a:endParaRPr lang="fr-FR" sz="2500" dirty="0"/>
          </a:p>
          <a:p>
            <a:r>
              <a:rPr lang="fr-FR" sz="2500" b="1" dirty="0"/>
              <a:t>Prérequis</a:t>
            </a:r>
          </a:p>
          <a:p>
            <a:pPr marL="0" indent="0">
              <a:buNone/>
            </a:pPr>
            <a:r>
              <a:rPr lang="fr-FR" sz="2500" dirty="0"/>
              <a:t>	Usage courant d'un tableur, des notions sur les bases de données sont souhaitables.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a:t>
            </a:fld>
            <a:endParaRPr lang="fr-FR" noProof="0"/>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d’une base web : </a:t>
            </a:r>
          </a:p>
        </p:txBody>
      </p:sp>
      <p:sp>
        <p:nvSpPr>
          <p:cNvPr id="16" name="ZoneTexte 15"/>
          <p:cNvSpPr txBox="1"/>
          <p:nvPr/>
        </p:nvSpPr>
        <p:spPr>
          <a:xfrm>
            <a:off x="6049818" y="4303580"/>
            <a:ext cx="1753385" cy="646331"/>
          </a:xfrm>
          <a:prstGeom prst="rect">
            <a:avLst/>
          </a:prstGeom>
          <a:noFill/>
        </p:spPr>
        <p:txBody>
          <a:bodyPr wrap="square" rtlCol="0">
            <a:spAutoFit/>
          </a:bodyPr>
          <a:lstStyle/>
          <a:p>
            <a:r>
              <a:rPr lang="fr-FR" dirty="0"/>
              <a:t>Sélection des tables</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0650" y="2522103"/>
            <a:ext cx="3369168" cy="3613705"/>
          </a:xfrm>
          <a:prstGeom prst="rect">
            <a:avLst/>
          </a:prstGeom>
        </p:spPr>
      </p:pic>
      <p:cxnSp>
        <p:nvCxnSpPr>
          <p:cNvPr id="8" name="Connecteur droit avec flèche 7"/>
          <p:cNvCxnSpPr/>
          <p:nvPr/>
        </p:nvCxnSpPr>
        <p:spPr>
          <a:xfrm>
            <a:off x="4435573" y="3309030"/>
            <a:ext cx="2369217" cy="585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4451" y="2699880"/>
            <a:ext cx="4130966" cy="1497914"/>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30</a:t>
            </a:fld>
            <a:endParaRPr lang="fr-FR" noProof="0"/>
          </a:p>
        </p:txBody>
      </p:sp>
    </p:spTree>
    <p:extLst>
      <p:ext uri="{BB962C8B-B14F-4D97-AF65-F5344CB8AC3E}">
        <p14:creationId xmlns:p14="http://schemas.microsoft.com/office/powerpoint/2010/main" val="2442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 et ajout source de données</a:t>
            </a:r>
          </a:p>
        </p:txBody>
      </p:sp>
      <p:sp>
        <p:nvSpPr>
          <p:cNvPr id="6" name="Rectangle 5"/>
          <p:cNvSpPr/>
          <p:nvPr/>
        </p:nvSpPr>
        <p:spPr>
          <a:xfrm>
            <a:off x="6776999" y="1905000"/>
            <a:ext cx="5008601" cy="4524315"/>
          </a:xfrm>
          <a:prstGeom prst="rect">
            <a:avLst/>
          </a:prstGeom>
        </p:spPr>
        <p:txBody>
          <a:bodyPr wrap="square">
            <a:spAutoFit/>
          </a:bodyPr>
          <a:lstStyle/>
          <a:p>
            <a:pPr algn="just"/>
            <a:r>
              <a:rPr lang="fr-FR" dirty="0"/>
              <a:t>Quand vous sélectionnez </a:t>
            </a:r>
            <a:r>
              <a:rPr lang="fr-FR" b="1" dirty="0"/>
              <a:t>OK</a:t>
            </a:r>
            <a:r>
              <a:rPr lang="fr-FR" dirty="0"/>
              <a:t>, la fonctionnalité </a:t>
            </a:r>
            <a:r>
              <a:rPr lang="fr-FR" b="1" dirty="0"/>
              <a:t>Requête</a:t>
            </a:r>
            <a:r>
              <a:rPr lang="fr-FR" dirty="0"/>
              <a:t> de Power BI Desktop entre en jeu. </a:t>
            </a:r>
          </a:p>
          <a:p>
            <a:pPr algn="just"/>
            <a:endParaRPr lang="fr-FR" dirty="0"/>
          </a:p>
          <a:p>
            <a:pPr algn="just"/>
            <a:r>
              <a:rPr lang="fr-FR" dirty="0"/>
              <a:t>Elle contacte la ressource web et la fenêtre </a:t>
            </a:r>
            <a:r>
              <a:rPr lang="fr-FR" b="1" dirty="0"/>
              <a:t>Navigateur</a:t>
            </a:r>
            <a:r>
              <a:rPr lang="fr-FR" dirty="0"/>
              <a:t> retourne ce qu’elle a trouvé dans cette page web. </a:t>
            </a:r>
          </a:p>
          <a:p>
            <a:pPr algn="just"/>
            <a:endParaRPr lang="fr-FR" dirty="0"/>
          </a:p>
          <a:p>
            <a:pPr algn="just"/>
            <a:r>
              <a:rPr lang="fr-FR" dirty="0"/>
              <a:t>Dans le cas présent, elle a trouvé une table (</a:t>
            </a:r>
            <a:r>
              <a:rPr lang="fr-FR" i="1" dirty="0"/>
              <a:t>Table 0</a:t>
            </a:r>
            <a:r>
              <a:rPr lang="fr-FR" dirty="0"/>
              <a:t>) et le document web global. </a:t>
            </a:r>
          </a:p>
          <a:p>
            <a:pPr algn="just"/>
            <a:r>
              <a:rPr lang="fr-FR" dirty="0"/>
              <a:t>Cette table nous intéresse. Sélectionnez-la dans la liste. </a:t>
            </a:r>
          </a:p>
          <a:p>
            <a:pPr algn="just"/>
            <a:r>
              <a:rPr lang="fr-FR" dirty="0"/>
              <a:t>La fenêtre </a:t>
            </a:r>
            <a:r>
              <a:rPr lang="fr-FR" b="1" dirty="0"/>
              <a:t>Navigateur</a:t>
            </a:r>
            <a:r>
              <a:rPr lang="fr-FR" dirty="0"/>
              <a:t> affiche un aperçu.</a:t>
            </a:r>
          </a:p>
          <a:p>
            <a:pPr algn="just"/>
            <a:r>
              <a:rPr lang="fr-FR" dirty="0"/>
              <a:t> </a:t>
            </a:r>
          </a:p>
          <a:p>
            <a:pPr algn="just"/>
            <a:r>
              <a:rPr lang="fr-FR" dirty="0"/>
              <a:t>Cliquer sur Edit / Modifier pour </a:t>
            </a:r>
          </a:p>
          <a:p>
            <a:pPr algn="just"/>
            <a:r>
              <a:rPr lang="fr-FR" b="1" dirty="0"/>
              <a:t>Ajouter source de données</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887" y="1853954"/>
            <a:ext cx="5488112" cy="4358932"/>
          </a:xfrm>
          <a:prstGeom prst="rect">
            <a:avLst/>
          </a:prstGeom>
        </p:spPr>
      </p:pic>
      <p:cxnSp>
        <p:nvCxnSpPr>
          <p:cNvPr id="5" name="Connecteur droit avec flèche 4"/>
          <p:cNvCxnSpPr/>
          <p:nvPr/>
        </p:nvCxnSpPr>
        <p:spPr>
          <a:xfrm flipH="1" flipV="1">
            <a:off x="5908431" y="6135808"/>
            <a:ext cx="963425" cy="1541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31</a:t>
            </a:fld>
            <a:endParaRPr lang="fr-FR" noProof="0"/>
          </a:p>
        </p:txBody>
      </p:sp>
    </p:spTree>
    <p:extLst>
      <p:ext uri="{BB962C8B-B14F-4D97-AF65-F5344CB8AC3E}">
        <p14:creationId xmlns:p14="http://schemas.microsoft.com/office/powerpoint/2010/main" val="225433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r>
              <a:rPr lang="fr-FR" dirty="0"/>
              <a:t>Modèle de données :</a:t>
            </a:r>
            <a:br>
              <a:rPr lang="fr-FR" dirty="0"/>
            </a:br>
            <a:r>
              <a:rPr lang="fr-FR" dirty="0"/>
              <a:t>Vue du modèle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32</a:t>
            </a:fld>
            <a:endParaRPr lang="fr-FR" noProof="0"/>
          </a:p>
        </p:txBody>
      </p:sp>
      <p:sp>
        <p:nvSpPr>
          <p:cNvPr id="5" name="Espace réservé du contenu 7">
            <a:extLst>
              <a:ext uri="{FF2B5EF4-FFF2-40B4-BE49-F238E27FC236}">
                <a16:creationId xmlns:a16="http://schemas.microsoft.com/office/drawing/2014/main" id="{E669F8A0-0D13-F61A-9087-A96914853104}"/>
              </a:ext>
            </a:extLst>
          </p:cNvPr>
          <p:cNvSpPr>
            <a:spLocks noGrp="1"/>
          </p:cNvSpPr>
          <p:nvPr>
            <p:ph idx="1"/>
          </p:nvPr>
        </p:nvSpPr>
        <p:spPr>
          <a:xfrm>
            <a:off x="5597882" y="2028384"/>
            <a:ext cx="6594118" cy="3967438"/>
          </a:xfrm>
        </p:spPr>
        <p:txBody>
          <a:bodyPr>
            <a:normAutofit fontScale="92500" lnSpcReduction="10000"/>
          </a:bodyPr>
          <a:lstStyle/>
          <a:p>
            <a:pPr marL="285750" indent="-285750" algn="just">
              <a:buFont typeface="Wingdings" panose="05000000000000000000" pitchFamily="2" charset="2"/>
              <a:buChar char="Ø"/>
            </a:pPr>
            <a:r>
              <a:rPr lang="fr-FR" sz="1600" dirty="0"/>
              <a:t>Après avoir chargé vos différentes sources de données, cliquez sur l’icône de gauche </a:t>
            </a:r>
            <a:r>
              <a:rPr lang="fr-FR" sz="1600" u="sng" dirty="0"/>
              <a:t>« Modèle ».</a:t>
            </a:r>
          </a:p>
          <a:p>
            <a:pPr marL="285750" indent="-285750" algn="just">
              <a:buFont typeface="Wingdings" panose="05000000000000000000" pitchFamily="2" charset="2"/>
              <a:buChar char="Ø"/>
            </a:pPr>
            <a:endParaRPr lang="fr-FR" sz="1600" u="sng" dirty="0"/>
          </a:p>
          <a:p>
            <a:pPr marL="285750" indent="-285750" algn="just">
              <a:buFont typeface="Wingdings" panose="05000000000000000000" pitchFamily="2" charset="2"/>
              <a:buChar char="Ø"/>
            </a:pPr>
            <a:r>
              <a:rPr lang="fr-FR" sz="1600" dirty="0"/>
              <a:t>Il est nécessaire de </a:t>
            </a:r>
            <a:r>
              <a:rPr lang="fr-FR" sz="1600" b="1" dirty="0"/>
              <a:t>« relier vos sources » </a:t>
            </a:r>
            <a:r>
              <a:rPr lang="fr-FR" sz="1600" dirty="0"/>
              <a:t>et donc vos tables importées afin de pouvoir </a:t>
            </a:r>
            <a:r>
              <a:rPr lang="fr-FR" sz="1600" u="sng" dirty="0"/>
              <a:t>utiliser des colonnes qui se trouvent dans des tables différentes dans un même visuel.</a:t>
            </a:r>
            <a:endParaRPr lang="fr-FR" sz="1600" dirty="0"/>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Le but n’est pas de tout rassembler avec des </a:t>
            </a:r>
            <a:r>
              <a:rPr lang="fr-FR" sz="1600" dirty="0" err="1"/>
              <a:t>RecherchesV</a:t>
            </a:r>
            <a:r>
              <a:rPr lang="fr-FR" sz="1600" dirty="0"/>
              <a:t> mais juste de donner les moyens à l’outil </a:t>
            </a:r>
            <a:r>
              <a:rPr lang="fr-FR" sz="1600" b="1" dirty="0"/>
              <a:t>de naviguer correctement entre les tables</a:t>
            </a:r>
            <a:r>
              <a:rPr lang="fr-FR" sz="1600" dirty="0"/>
              <a:t> comme si une énorme table de correspondance existait en arrière-fond.</a:t>
            </a:r>
          </a:p>
          <a:p>
            <a:pPr marL="285750" indent="-285750" algn="just">
              <a:buFont typeface="Wingdings" panose="05000000000000000000" pitchFamily="2" charset="2"/>
              <a:buChar char="Ø"/>
            </a:pPr>
            <a:endParaRPr lang="fr-FR" sz="1600" b="1" dirty="0"/>
          </a:p>
          <a:p>
            <a:pPr marL="285750" indent="-285750" algn="just">
              <a:buFont typeface="Wingdings" panose="05000000000000000000" pitchFamily="2" charset="2"/>
              <a:buChar char="Ø"/>
            </a:pPr>
            <a:r>
              <a:rPr lang="fr-FR" sz="1600" b="1" dirty="0"/>
              <a:t>Il faut donc lui donner une colonne de correspondance qui fasse le lien entre deux tables comme pour la fonction </a:t>
            </a:r>
            <a:r>
              <a:rPr lang="fr-FR" sz="1600" b="1" dirty="0" err="1"/>
              <a:t>RechercheV</a:t>
            </a:r>
            <a:r>
              <a:rPr lang="fr-FR" sz="1600" b="1" dirty="0"/>
              <a:t> dans Excel.</a:t>
            </a:r>
          </a:p>
        </p:txBody>
      </p:sp>
      <p:pic>
        <p:nvPicPr>
          <p:cNvPr id="7" name="Image 6">
            <a:extLst>
              <a:ext uri="{FF2B5EF4-FFF2-40B4-BE49-F238E27FC236}">
                <a16:creationId xmlns:a16="http://schemas.microsoft.com/office/drawing/2014/main" id="{3F177686-9E1A-6429-B84F-F67B5FC6010F}"/>
              </a:ext>
            </a:extLst>
          </p:cNvPr>
          <p:cNvPicPr>
            <a:picLocks noChangeAspect="1"/>
          </p:cNvPicPr>
          <p:nvPr/>
        </p:nvPicPr>
        <p:blipFill>
          <a:blip r:embed="rId3"/>
          <a:stretch>
            <a:fillRect/>
          </a:stretch>
        </p:blipFill>
        <p:spPr>
          <a:xfrm>
            <a:off x="844071" y="3178628"/>
            <a:ext cx="4482218" cy="2817194"/>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92920A3-D564-3438-265B-D2BD19B5F964}"/>
              </a:ext>
            </a:extLst>
          </p:cNvPr>
          <p:cNvPicPr>
            <a:picLocks noChangeAspect="1"/>
          </p:cNvPicPr>
          <p:nvPr/>
        </p:nvPicPr>
        <p:blipFill>
          <a:blip r:embed="rId4"/>
          <a:stretch>
            <a:fillRect/>
          </a:stretch>
        </p:blipFill>
        <p:spPr>
          <a:xfrm>
            <a:off x="2385087" y="1975072"/>
            <a:ext cx="1400185" cy="1133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119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77717" y="624110"/>
            <a:ext cx="9607884" cy="1280890"/>
          </a:xfrm>
        </p:spPr>
        <p:txBody>
          <a:bodyPr rtlCol="0">
            <a:noAutofit/>
          </a:bodyPr>
          <a:lstStyle/>
          <a:p>
            <a:r>
              <a:rPr lang="fr-FR" dirty="0"/>
              <a:t>Modèle de données : </a:t>
            </a:r>
            <a:br>
              <a:rPr lang="fr-FR" dirty="0"/>
            </a:br>
            <a:r>
              <a:rPr lang="fr-FR" dirty="0"/>
              <a:t>Vue modèle</a:t>
            </a:r>
            <a:br>
              <a:rPr lang="fr-FR" dirty="0"/>
            </a:br>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33</a:t>
            </a:fld>
            <a:endParaRPr lang="fr-FR" noProof="0"/>
          </a:p>
        </p:txBody>
      </p:sp>
      <p:sp>
        <p:nvSpPr>
          <p:cNvPr id="5" name="Espace réservé du contenu 7">
            <a:extLst>
              <a:ext uri="{FF2B5EF4-FFF2-40B4-BE49-F238E27FC236}">
                <a16:creationId xmlns:a16="http://schemas.microsoft.com/office/drawing/2014/main" id="{5A8F51F6-2AF9-A20F-3763-54C4259DE260}"/>
              </a:ext>
            </a:extLst>
          </p:cNvPr>
          <p:cNvSpPr>
            <a:spLocks noGrp="1"/>
          </p:cNvSpPr>
          <p:nvPr>
            <p:ph idx="1"/>
          </p:nvPr>
        </p:nvSpPr>
        <p:spPr>
          <a:xfrm>
            <a:off x="1371600" y="2058049"/>
            <a:ext cx="5491689" cy="3926494"/>
          </a:xfrm>
        </p:spPr>
        <p:txBody>
          <a:bodyPr>
            <a:normAutofit fontScale="92500"/>
          </a:bodyPr>
          <a:lstStyle/>
          <a:p>
            <a:pPr marL="285750" indent="-285750" algn="just">
              <a:buFont typeface="Wingdings" panose="05000000000000000000" pitchFamily="2" charset="2"/>
              <a:buChar char="Ø"/>
            </a:pPr>
            <a:r>
              <a:rPr lang="fr-FR" sz="1600" dirty="0"/>
              <a:t>Toujours au niveau de « </a:t>
            </a:r>
            <a:r>
              <a:rPr lang="fr-FR" sz="1600" b="1" dirty="0"/>
              <a:t>la vue de modèle </a:t>
            </a:r>
            <a:r>
              <a:rPr lang="fr-FR" sz="1600" dirty="0"/>
              <a:t>», cliquer sur « Gérer les relations » dans le ruban « Accueil ».</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La fenêtre </a:t>
            </a:r>
            <a:r>
              <a:rPr lang="fr-FR" sz="1600" b="1" dirty="0"/>
              <a:t>de gestion des relations </a:t>
            </a:r>
            <a:r>
              <a:rPr lang="fr-FR" sz="1600" dirty="0"/>
              <a:t>apparaît.</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cliquer sur une des </a:t>
            </a:r>
            <a:r>
              <a:rPr lang="fr-FR" sz="1600" b="1" dirty="0"/>
              <a:t>relations pour la modifier</a:t>
            </a:r>
            <a:r>
              <a:rPr lang="fr-FR" sz="1600" dirty="0"/>
              <a:t>, </a:t>
            </a:r>
            <a:r>
              <a:rPr lang="fr-FR" sz="1600" b="1" dirty="0"/>
              <a:t>la supprimer et/ou en rajouter </a:t>
            </a:r>
            <a:r>
              <a:rPr lang="fr-FR" sz="1600" dirty="0"/>
              <a:t>des nouvelles.</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aussi </a:t>
            </a:r>
            <a:r>
              <a:rPr lang="fr-FR" sz="1600" b="1" dirty="0"/>
              <a:t>cliquer directement sur un champ </a:t>
            </a:r>
            <a:r>
              <a:rPr lang="fr-FR" sz="1600" dirty="0"/>
              <a:t>du modèle (Schéma des tables), rester appuyé et </a:t>
            </a:r>
            <a:r>
              <a:rPr lang="fr-FR" sz="1600" b="1" dirty="0"/>
              <a:t>venir glisser </a:t>
            </a:r>
            <a:r>
              <a:rPr lang="fr-FR" sz="1600" dirty="0"/>
              <a:t>le premier champ sur le champ de correspondance d’une autre table pour créer la relation. </a:t>
            </a:r>
          </a:p>
        </p:txBody>
      </p:sp>
      <p:pic>
        <p:nvPicPr>
          <p:cNvPr id="6" name="Image 5">
            <a:extLst>
              <a:ext uri="{FF2B5EF4-FFF2-40B4-BE49-F238E27FC236}">
                <a16:creationId xmlns:a16="http://schemas.microsoft.com/office/drawing/2014/main" id="{668CBB86-C557-30AD-154B-C89B212F5811}"/>
              </a:ext>
            </a:extLst>
          </p:cNvPr>
          <p:cNvPicPr>
            <a:picLocks noChangeAspect="1"/>
          </p:cNvPicPr>
          <p:nvPr/>
        </p:nvPicPr>
        <p:blipFill>
          <a:blip r:embed="rId3"/>
          <a:stretch>
            <a:fillRect/>
          </a:stretch>
        </p:blipFill>
        <p:spPr>
          <a:xfrm>
            <a:off x="7202273" y="2106504"/>
            <a:ext cx="4673051" cy="1968041"/>
          </a:xfrm>
          <a:prstGeom prst="rect">
            <a:avLst/>
          </a:prstGeom>
        </p:spPr>
      </p:pic>
      <p:sp>
        <p:nvSpPr>
          <p:cNvPr id="8" name="ZoneTexte 7">
            <a:extLst>
              <a:ext uri="{FF2B5EF4-FFF2-40B4-BE49-F238E27FC236}">
                <a16:creationId xmlns:a16="http://schemas.microsoft.com/office/drawing/2014/main" id="{5D6C112C-43C7-7FE3-F28E-4859BA1E7699}"/>
              </a:ext>
            </a:extLst>
          </p:cNvPr>
          <p:cNvSpPr txBox="1"/>
          <p:nvPr/>
        </p:nvSpPr>
        <p:spPr>
          <a:xfrm>
            <a:off x="7202273" y="4434099"/>
            <a:ext cx="4665989" cy="1015663"/>
          </a:xfrm>
          <a:prstGeom prst="rect">
            <a:avLst/>
          </a:prstGeom>
          <a:noFill/>
        </p:spPr>
        <p:txBody>
          <a:bodyPr wrap="square" rtlCol="0">
            <a:spAutoFit/>
          </a:bodyPr>
          <a:lstStyle/>
          <a:p>
            <a:pPr algn="r"/>
            <a:r>
              <a:rPr lang="fr-FR" sz="1200" b="1" i="1" dirty="0"/>
              <a:t>Explication de la première ligne </a:t>
            </a:r>
            <a:r>
              <a:rPr lang="fr-FR" sz="1200" i="1" dirty="0"/>
              <a:t>: </a:t>
            </a:r>
          </a:p>
          <a:p>
            <a:pPr algn="r"/>
            <a:r>
              <a:rPr lang="fr-FR" sz="1200" i="1" dirty="0"/>
              <a:t>Sur la table client, la colonne IDGEO est égale à la colonne IDGEO dans la table Géographie. Cette relation est active donc Power BI peut l’utiliser pour naviguer dans le modèle de données</a:t>
            </a:r>
            <a:r>
              <a:rPr lang="fr-FR" sz="1050" i="1" dirty="0"/>
              <a:t>.</a:t>
            </a:r>
          </a:p>
        </p:txBody>
      </p:sp>
    </p:spTree>
    <p:extLst>
      <p:ext uri="{BB962C8B-B14F-4D97-AF65-F5344CB8AC3E}">
        <p14:creationId xmlns:p14="http://schemas.microsoft.com/office/powerpoint/2010/main" val="381444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Exercices sur la connexion et l’extraction de diverses sources de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34</a:t>
            </a:fld>
            <a:endParaRPr lang="fr-FR" noProof="0"/>
          </a:p>
        </p:txBody>
      </p:sp>
      <p:sp>
        <p:nvSpPr>
          <p:cNvPr id="7" name="ZoneTexte 6"/>
          <p:cNvSpPr txBox="1"/>
          <p:nvPr/>
        </p:nvSpPr>
        <p:spPr>
          <a:xfrm>
            <a:off x="2655887" y="2860508"/>
            <a:ext cx="7979193" cy="861774"/>
          </a:xfrm>
          <a:prstGeom prst="rect">
            <a:avLst/>
          </a:prstGeom>
          <a:noFill/>
        </p:spPr>
        <p:txBody>
          <a:bodyPr wrap="square" rtlCol="0">
            <a:spAutoFit/>
          </a:bodyPr>
          <a:lstStyle/>
          <a:p>
            <a:r>
              <a:rPr lang="fr-FR" sz="2500" dirty="0"/>
              <a:t>Veuillez regarder les exercices : </a:t>
            </a:r>
          </a:p>
          <a:p>
            <a:r>
              <a:rPr lang="fr-FR" sz="2500" dirty="0"/>
              <a:t>Partie I. Extraction et modélisation</a:t>
            </a:r>
          </a:p>
        </p:txBody>
      </p:sp>
    </p:spTree>
    <p:extLst>
      <p:ext uri="{BB962C8B-B14F-4D97-AF65-F5344CB8AC3E}">
        <p14:creationId xmlns:p14="http://schemas.microsoft.com/office/powerpoint/2010/main" val="34083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fontScale="90000"/>
          </a:bodyPr>
          <a:lstStyle/>
          <a:p>
            <a:pPr rtl="0"/>
            <a:r>
              <a:rPr lang="fr-FR" dirty="0"/>
              <a:t>Transformation des données</a:t>
            </a:r>
            <a:br>
              <a:rPr lang="fr-FR" dirty="0"/>
            </a:br>
            <a:r>
              <a:rPr lang="fr-FR" dirty="0"/>
              <a:t>Power </a:t>
            </a:r>
            <a:r>
              <a:rPr lang="fr-FR" dirty="0" err="1"/>
              <a:t>Query</a:t>
            </a:r>
            <a:endParaRPr lang="fr-FR" dirty="0">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35</a:t>
            </a:fld>
            <a:endParaRPr lang="fr-FR" noProof="0"/>
          </a:p>
        </p:txBody>
      </p:sp>
    </p:spTree>
    <p:extLst>
      <p:ext uri="{BB962C8B-B14F-4D97-AF65-F5344CB8AC3E}">
        <p14:creationId xmlns:p14="http://schemas.microsoft.com/office/powerpoint/2010/main" val="182965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a:bodyPr>
          <a:lstStyle/>
          <a:p>
            <a:r>
              <a:rPr lang="fr-FR" dirty="0"/>
              <a:t>Fenêtre Power </a:t>
            </a:r>
            <a:r>
              <a:rPr lang="fr-FR" dirty="0" err="1"/>
              <a:t>Query</a:t>
            </a:r>
            <a:r>
              <a:rPr lang="fr-FR" dirty="0"/>
              <a:t> !</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36</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082800" y="1860010"/>
            <a:ext cx="8402320" cy="472367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ne s’occupe que de cette fenêtre et non de Power BI !!! </a:t>
            </a:r>
          </a:p>
          <a:p>
            <a:endParaRPr lang="fr-FR" sz="2200" b="1" dirty="0">
              <a:solidFill>
                <a:schemeClr val="tx1"/>
              </a:solidFill>
            </a:endParaRPr>
          </a:p>
          <a:p>
            <a:r>
              <a:rPr lang="fr-FR" sz="2200" b="1" dirty="0">
                <a:solidFill>
                  <a:schemeClr val="tx1"/>
                </a:solidFill>
              </a:rPr>
              <a:t>1. Import des sources de données,</a:t>
            </a:r>
          </a:p>
          <a:p>
            <a:r>
              <a:rPr lang="fr-FR" sz="2200" b="1" dirty="0">
                <a:solidFill>
                  <a:schemeClr val="tx1"/>
                </a:solidFill>
              </a:rPr>
              <a:t>2. Transformation et nettoyage des données (suppression, filtres, renommage, fractionnement, etc.),</a:t>
            </a:r>
          </a:p>
          <a:p>
            <a:endParaRPr lang="fr-FR" sz="2200" b="1" dirty="0">
              <a:solidFill>
                <a:schemeClr val="tx1"/>
              </a:solidFill>
            </a:endParaRPr>
          </a:p>
          <a:p>
            <a:r>
              <a:rPr lang="fr-FR" sz="2200" b="1" dirty="0">
                <a:solidFill>
                  <a:schemeClr val="tx1"/>
                </a:solidFill>
              </a:rPr>
              <a:t>3. Création de colonnes conditionnelles (Homme si valeur H sur une autre colonne, etc.),</a:t>
            </a:r>
          </a:p>
          <a:p>
            <a:r>
              <a:rPr lang="fr-FR" sz="2200" b="1" dirty="0">
                <a:solidFill>
                  <a:schemeClr val="tx1"/>
                </a:solidFill>
              </a:rPr>
              <a:t>4. Création de colonnes personnalisées (calculs divers),</a:t>
            </a:r>
          </a:p>
          <a:p>
            <a:endParaRPr lang="fr-FR" sz="2200" b="1" dirty="0">
              <a:solidFill>
                <a:schemeClr val="tx1"/>
              </a:solidFill>
            </a:endParaRPr>
          </a:p>
          <a:p>
            <a:r>
              <a:rPr lang="fr-FR" sz="2200" b="1" dirty="0">
                <a:solidFill>
                  <a:schemeClr val="tx1"/>
                </a:solidFill>
              </a:rPr>
              <a:t>5. Jointure entre les tables : soit par l’ajout de lignes soit l’ajout de colonnes provenant d’une autre table.</a:t>
            </a:r>
          </a:p>
          <a:p>
            <a:endParaRPr lang="fr-FR" sz="2200" b="1" dirty="0">
              <a:solidFill>
                <a:schemeClr val="tx1"/>
              </a:solidFill>
            </a:endParaRPr>
          </a:p>
          <a:p>
            <a:r>
              <a:rPr lang="fr-FR" sz="2200" b="1" dirty="0">
                <a:solidFill>
                  <a:schemeClr val="tx1"/>
                </a:solidFill>
              </a:rPr>
              <a:t>Langage M</a:t>
            </a:r>
          </a:p>
        </p:txBody>
      </p:sp>
    </p:spTree>
    <p:extLst>
      <p:ext uri="{BB962C8B-B14F-4D97-AF65-F5344CB8AC3E}">
        <p14:creationId xmlns:p14="http://schemas.microsoft.com/office/powerpoint/2010/main" val="141429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428685"/>
            <a:ext cx="9192675" cy="1280890"/>
          </a:xfrm>
        </p:spPr>
        <p:txBody>
          <a:bodyPr rtlCol="0">
            <a:normAutofit/>
          </a:bodyPr>
          <a:lstStyle/>
          <a:p>
            <a:pPr rtl="0"/>
            <a:r>
              <a:rPr lang="fr-FR" dirty="0"/>
              <a:t>Ouvrir la fenêtre Power </a:t>
            </a:r>
            <a:r>
              <a:rPr lang="fr-FR" dirty="0" err="1"/>
              <a:t>Query</a:t>
            </a:r>
            <a:r>
              <a:rPr lang="fr-FR" dirty="0"/>
              <a:t> pour modifier les données</a:t>
            </a:r>
          </a:p>
        </p:txBody>
      </p:sp>
      <p:sp>
        <p:nvSpPr>
          <p:cNvPr id="6" name="Rectangle 5"/>
          <p:cNvSpPr/>
          <p:nvPr/>
        </p:nvSpPr>
        <p:spPr>
          <a:xfrm>
            <a:off x="1699307" y="2065523"/>
            <a:ext cx="7622493" cy="4524315"/>
          </a:xfrm>
          <a:prstGeom prst="rect">
            <a:avLst/>
          </a:prstGeom>
        </p:spPr>
        <p:txBody>
          <a:bodyPr wrap="square">
            <a:spAutoFit/>
          </a:bodyPr>
          <a:lstStyle/>
          <a:p>
            <a:pPr marL="285750" indent="-285750" algn="just">
              <a:buFont typeface="Wingdings" panose="05000000000000000000" pitchFamily="2" charset="2"/>
              <a:buChar char="Ø"/>
            </a:pPr>
            <a:r>
              <a:rPr lang="fr-FR" dirty="0"/>
              <a:t>Si vous souhaitez modifier le fichier avant de charger les données, cliquer sur </a:t>
            </a:r>
            <a:r>
              <a:rPr lang="fr-FR" b="1" dirty="0"/>
              <a:t>Transformer les données</a:t>
            </a:r>
            <a:r>
              <a:rPr lang="fr-FR" dirty="0"/>
              <a:t> au moment de l’export d’une source.</a:t>
            </a:r>
          </a:p>
          <a:p>
            <a:pPr marL="285750" indent="-285750" algn="just">
              <a:buFont typeface="Wingdings" panose="05000000000000000000" pitchFamily="2" charset="2"/>
              <a:buChar char="Ø"/>
            </a:pPr>
            <a:r>
              <a:rPr lang="fr-FR" dirty="0"/>
              <a:t>On peut également faire un clic-droit sur n’importe quelle table à droite de la fenêtre Power BI et sélectionner « </a:t>
            </a:r>
            <a:r>
              <a:rPr lang="fr-FR" b="1" dirty="0"/>
              <a:t>Modifier la requête </a:t>
            </a:r>
            <a:r>
              <a:rPr lang="fr-FR" dirty="0"/>
              <a:t>».</a:t>
            </a:r>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r>
              <a:rPr lang="fr-FR" dirty="0"/>
              <a:t>Power Bi ouvre alors la fenêtre Power </a:t>
            </a:r>
            <a:r>
              <a:rPr lang="fr-FR" dirty="0" err="1"/>
              <a:t>Query</a:t>
            </a:r>
            <a:r>
              <a:rPr lang="fr-FR" dirty="0"/>
              <a:t>, l’éditeur de requête.</a:t>
            </a:r>
          </a:p>
          <a:p>
            <a:pPr algn="just"/>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37</a:t>
            </a:fld>
            <a:endParaRPr lang="fr-FR" noProof="0"/>
          </a:p>
        </p:txBody>
      </p:sp>
      <p:pic>
        <p:nvPicPr>
          <p:cNvPr id="9" name="Image 8">
            <a:extLst>
              <a:ext uri="{FF2B5EF4-FFF2-40B4-BE49-F238E27FC236}">
                <a16:creationId xmlns:a16="http://schemas.microsoft.com/office/drawing/2014/main" id="{B2B79CCA-B540-15EC-248D-833BE74DD4FC}"/>
              </a:ext>
            </a:extLst>
          </p:cNvPr>
          <p:cNvPicPr>
            <a:picLocks noChangeAspect="1"/>
          </p:cNvPicPr>
          <p:nvPr/>
        </p:nvPicPr>
        <p:blipFill>
          <a:blip r:embed="rId3"/>
          <a:stretch>
            <a:fillRect/>
          </a:stretch>
        </p:blipFill>
        <p:spPr>
          <a:xfrm>
            <a:off x="2743200" y="3731559"/>
            <a:ext cx="6254049" cy="2142996"/>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F4A0038F-4AB7-36D7-A362-6FB03ABEA7D3}"/>
              </a:ext>
            </a:extLst>
          </p:cNvPr>
          <p:cNvSpPr/>
          <p:nvPr/>
        </p:nvSpPr>
        <p:spPr>
          <a:xfrm>
            <a:off x="5704114" y="3972232"/>
            <a:ext cx="588713" cy="518711"/>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sp>
        <p:nvSpPr>
          <p:cNvPr id="13" name="Rectangle 12">
            <a:extLst>
              <a:ext uri="{FF2B5EF4-FFF2-40B4-BE49-F238E27FC236}">
                <a16:creationId xmlns:a16="http://schemas.microsoft.com/office/drawing/2014/main" id="{DB739AB1-7752-3B8E-A496-7C908EB754E7}"/>
              </a:ext>
            </a:extLst>
          </p:cNvPr>
          <p:cNvSpPr/>
          <p:nvPr/>
        </p:nvSpPr>
        <p:spPr>
          <a:xfrm>
            <a:off x="7719461" y="5727032"/>
            <a:ext cx="727502" cy="195649"/>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cxnSp>
        <p:nvCxnSpPr>
          <p:cNvPr id="14" name="Connecteur droit avec flèche 13">
            <a:extLst>
              <a:ext uri="{FF2B5EF4-FFF2-40B4-BE49-F238E27FC236}">
                <a16:creationId xmlns:a16="http://schemas.microsoft.com/office/drawing/2014/main" id="{589596CD-0D6C-DB48-655A-7949BA4F1BFE}"/>
              </a:ext>
            </a:extLst>
          </p:cNvPr>
          <p:cNvCxnSpPr>
            <a:cxnSpLocks/>
          </p:cNvCxnSpPr>
          <p:nvPr/>
        </p:nvCxnSpPr>
        <p:spPr>
          <a:xfrm flipH="1">
            <a:off x="8446963" y="5164183"/>
            <a:ext cx="380027" cy="66481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E2F8F840-23DD-186E-3E1A-CD37844235B3}"/>
              </a:ext>
            </a:extLst>
          </p:cNvPr>
          <p:cNvCxnSpPr>
            <a:cxnSpLocks/>
            <a:endCxn id="12" idx="1"/>
          </p:cNvCxnSpPr>
          <p:nvPr/>
        </p:nvCxnSpPr>
        <p:spPr>
          <a:xfrm>
            <a:off x="3667225" y="3898232"/>
            <a:ext cx="2036889" cy="33335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48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87586"/>
            <a:ext cx="8911687" cy="797077"/>
          </a:xfrm>
        </p:spPr>
        <p:txBody>
          <a:bodyPr rtlCol="0">
            <a:normAutofit fontScale="90000"/>
          </a:bodyPr>
          <a:lstStyle/>
          <a:p>
            <a:pPr rtl="0"/>
            <a:r>
              <a:rPr lang="fr-FR" dirty="0">
                <a:solidFill>
                  <a:schemeClr val="tx1"/>
                </a:solidFill>
              </a:rPr>
              <a:t>Présentation de la fenêtre Power </a:t>
            </a:r>
            <a:r>
              <a:rPr lang="fr-FR" dirty="0" err="1">
                <a:solidFill>
                  <a:schemeClr val="tx1"/>
                </a:solidFill>
              </a:rPr>
              <a:t>Query</a:t>
            </a:r>
            <a:endParaRPr lang="fr-FR" dirty="0">
              <a:solidFill>
                <a:schemeClr val="tx1"/>
              </a:solidFill>
            </a:endParaRPr>
          </a:p>
        </p:txBody>
      </p:sp>
      <p:sp>
        <p:nvSpPr>
          <p:cNvPr id="3" name="Espace réservé du numéro de diapositive 2"/>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38</a:t>
            </a:fld>
            <a:endParaRPr lang="fr-FR" noProof="0"/>
          </a:p>
        </p:txBody>
      </p:sp>
      <p:sp>
        <p:nvSpPr>
          <p:cNvPr id="20" name="TextBox 2">
            <a:extLst>
              <a:ext uri="{FF2B5EF4-FFF2-40B4-BE49-F238E27FC236}">
                <a16:creationId xmlns:a16="http://schemas.microsoft.com/office/drawing/2014/main" id="{C57F1BE8-5CB4-4E71-A104-556550773C55}"/>
              </a:ext>
            </a:extLst>
          </p:cNvPr>
          <p:cNvSpPr txBox="1"/>
          <p:nvPr/>
        </p:nvSpPr>
        <p:spPr>
          <a:xfrm>
            <a:off x="8585071" y="1782395"/>
            <a:ext cx="3464588" cy="4031873"/>
          </a:xfrm>
          <a:prstGeom prst="rect">
            <a:avLst/>
          </a:prstGeom>
          <a:noFill/>
        </p:spPr>
        <p:txBody>
          <a:bodyPr wrap="square" rtlCol="0">
            <a:spAutoFit/>
          </a:bodyPr>
          <a:lstStyle/>
          <a:p>
            <a:pPr lvl="1"/>
            <a:r>
              <a:rPr lang="fr-CA" sz="1600" dirty="0"/>
              <a:t>1 – On clique sur la requête à gauche : et son aperçu apparaît au milieu (2)</a:t>
            </a:r>
          </a:p>
          <a:p>
            <a:pPr lvl="1"/>
            <a:endParaRPr lang="fr-CA" sz="1600" dirty="0"/>
          </a:p>
          <a:p>
            <a:pPr lvl="1"/>
            <a:r>
              <a:rPr lang="fr-CA" sz="1600" dirty="0"/>
              <a:t>3 – Nom de la requête</a:t>
            </a:r>
          </a:p>
          <a:p>
            <a:pPr lvl="1"/>
            <a:endParaRPr lang="fr-CA" sz="1600" dirty="0"/>
          </a:p>
          <a:p>
            <a:pPr lvl="1"/>
            <a:r>
              <a:rPr lang="fr-CA" sz="1600" dirty="0"/>
              <a:t>4 – Étapes de transformation appliquées à la requête : </a:t>
            </a:r>
            <a:r>
              <a:rPr lang="fr-CA" sz="1600" b="1" dirty="0"/>
              <a:t>Attention de bien renommer chaque étape</a:t>
            </a:r>
          </a:p>
          <a:p>
            <a:pPr lvl="1"/>
            <a:endParaRPr lang="fr-CA" sz="1600" b="1" dirty="0"/>
          </a:p>
          <a:p>
            <a:pPr lvl="1"/>
            <a:r>
              <a:rPr lang="fr-CA" sz="1600" dirty="0"/>
              <a:t>5 – Menus avec toutes les transformations de requêtes : Général, transformations, ajouts de colonnes, affichage.</a:t>
            </a:r>
          </a:p>
        </p:txBody>
      </p:sp>
      <p:pic>
        <p:nvPicPr>
          <p:cNvPr id="5" name="Image 4">
            <a:extLst>
              <a:ext uri="{FF2B5EF4-FFF2-40B4-BE49-F238E27FC236}">
                <a16:creationId xmlns:a16="http://schemas.microsoft.com/office/drawing/2014/main" id="{4E20F93D-22D2-483F-B030-C20F6F1D3B23}"/>
              </a:ext>
            </a:extLst>
          </p:cNvPr>
          <p:cNvPicPr>
            <a:picLocks noChangeAspect="1"/>
          </p:cNvPicPr>
          <p:nvPr/>
        </p:nvPicPr>
        <p:blipFill>
          <a:blip r:embed="rId3"/>
          <a:stretch>
            <a:fillRect/>
          </a:stretch>
        </p:blipFill>
        <p:spPr>
          <a:xfrm>
            <a:off x="2436524" y="1805814"/>
            <a:ext cx="6301235" cy="4710130"/>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3A67C75-06C8-4DE5-BB51-B886A29AA210}"/>
              </a:ext>
            </a:extLst>
          </p:cNvPr>
          <p:cNvSpPr txBox="1"/>
          <p:nvPr/>
        </p:nvSpPr>
        <p:spPr>
          <a:xfrm>
            <a:off x="3070782" y="3094319"/>
            <a:ext cx="352453" cy="369332"/>
          </a:xfrm>
          <a:prstGeom prst="rect">
            <a:avLst/>
          </a:prstGeom>
          <a:solidFill>
            <a:schemeClr val="accent1">
              <a:lumMod val="60000"/>
              <a:lumOff val="40000"/>
            </a:schemeClr>
          </a:solidFill>
        </p:spPr>
        <p:txBody>
          <a:bodyPr wrap="square" rtlCol="0">
            <a:spAutoFit/>
          </a:bodyPr>
          <a:lstStyle/>
          <a:p>
            <a:r>
              <a:rPr lang="fr-FR" dirty="0"/>
              <a:t>1</a:t>
            </a:r>
          </a:p>
        </p:txBody>
      </p:sp>
      <p:sp>
        <p:nvSpPr>
          <p:cNvPr id="52" name="ZoneTexte 51">
            <a:extLst>
              <a:ext uri="{FF2B5EF4-FFF2-40B4-BE49-F238E27FC236}">
                <a16:creationId xmlns:a16="http://schemas.microsoft.com/office/drawing/2014/main" id="{B4642315-B0CC-450D-8083-FD8D4A4BB690}"/>
              </a:ext>
            </a:extLst>
          </p:cNvPr>
          <p:cNvSpPr txBox="1"/>
          <p:nvPr/>
        </p:nvSpPr>
        <p:spPr>
          <a:xfrm>
            <a:off x="6186328" y="3538605"/>
            <a:ext cx="352453" cy="369332"/>
          </a:xfrm>
          <a:prstGeom prst="rect">
            <a:avLst/>
          </a:prstGeom>
          <a:solidFill>
            <a:schemeClr val="accent1">
              <a:lumMod val="60000"/>
              <a:lumOff val="40000"/>
            </a:schemeClr>
          </a:solidFill>
        </p:spPr>
        <p:txBody>
          <a:bodyPr wrap="square" rtlCol="0">
            <a:spAutoFit/>
          </a:bodyPr>
          <a:lstStyle/>
          <a:p>
            <a:r>
              <a:rPr lang="fr-FR" dirty="0"/>
              <a:t>2</a:t>
            </a:r>
          </a:p>
        </p:txBody>
      </p:sp>
      <p:sp>
        <p:nvSpPr>
          <p:cNvPr id="54" name="ZoneTexte 53">
            <a:extLst>
              <a:ext uri="{FF2B5EF4-FFF2-40B4-BE49-F238E27FC236}">
                <a16:creationId xmlns:a16="http://schemas.microsoft.com/office/drawing/2014/main" id="{A49BF3BA-A3DC-416E-A812-9D6198980697}"/>
              </a:ext>
            </a:extLst>
          </p:cNvPr>
          <p:cNvSpPr txBox="1"/>
          <p:nvPr/>
        </p:nvSpPr>
        <p:spPr>
          <a:xfrm>
            <a:off x="8119032" y="3278985"/>
            <a:ext cx="352453" cy="369332"/>
          </a:xfrm>
          <a:prstGeom prst="rect">
            <a:avLst/>
          </a:prstGeom>
          <a:solidFill>
            <a:schemeClr val="accent1">
              <a:lumMod val="60000"/>
              <a:lumOff val="40000"/>
            </a:schemeClr>
          </a:solidFill>
        </p:spPr>
        <p:txBody>
          <a:bodyPr wrap="square" rtlCol="0">
            <a:spAutoFit/>
          </a:bodyPr>
          <a:lstStyle/>
          <a:p>
            <a:r>
              <a:rPr lang="fr-FR" dirty="0"/>
              <a:t>3</a:t>
            </a:r>
          </a:p>
        </p:txBody>
      </p:sp>
      <p:sp>
        <p:nvSpPr>
          <p:cNvPr id="56" name="ZoneTexte 55">
            <a:extLst>
              <a:ext uri="{FF2B5EF4-FFF2-40B4-BE49-F238E27FC236}">
                <a16:creationId xmlns:a16="http://schemas.microsoft.com/office/drawing/2014/main" id="{A684D804-9EBD-4BF8-A0AE-10A92016A4DF}"/>
              </a:ext>
            </a:extLst>
          </p:cNvPr>
          <p:cNvSpPr txBox="1"/>
          <p:nvPr/>
        </p:nvSpPr>
        <p:spPr>
          <a:xfrm>
            <a:off x="7857193" y="4598635"/>
            <a:ext cx="352453" cy="369332"/>
          </a:xfrm>
          <a:prstGeom prst="rect">
            <a:avLst/>
          </a:prstGeom>
          <a:solidFill>
            <a:schemeClr val="accent1">
              <a:lumMod val="60000"/>
              <a:lumOff val="40000"/>
            </a:schemeClr>
          </a:solidFill>
        </p:spPr>
        <p:txBody>
          <a:bodyPr wrap="square" rtlCol="0">
            <a:spAutoFit/>
          </a:bodyPr>
          <a:lstStyle/>
          <a:p>
            <a:r>
              <a:rPr lang="fr-FR" dirty="0"/>
              <a:t>4</a:t>
            </a:r>
          </a:p>
        </p:txBody>
      </p:sp>
      <p:sp>
        <p:nvSpPr>
          <p:cNvPr id="58" name="ZoneTexte 57">
            <a:extLst>
              <a:ext uri="{FF2B5EF4-FFF2-40B4-BE49-F238E27FC236}">
                <a16:creationId xmlns:a16="http://schemas.microsoft.com/office/drawing/2014/main" id="{DE874C2A-952B-4466-84FF-733FF66EDE7B}"/>
              </a:ext>
            </a:extLst>
          </p:cNvPr>
          <p:cNvSpPr txBox="1"/>
          <p:nvPr/>
        </p:nvSpPr>
        <p:spPr>
          <a:xfrm>
            <a:off x="5628987" y="1805511"/>
            <a:ext cx="292230" cy="369332"/>
          </a:xfrm>
          <a:prstGeom prst="rect">
            <a:avLst/>
          </a:prstGeom>
          <a:solidFill>
            <a:schemeClr val="accent1">
              <a:lumMod val="60000"/>
              <a:lumOff val="40000"/>
            </a:schemeClr>
          </a:solidFill>
        </p:spPr>
        <p:txBody>
          <a:bodyPr wrap="square" rtlCol="0">
            <a:spAutoFit/>
          </a:bodyPr>
          <a:lstStyle/>
          <a:p>
            <a:r>
              <a:rPr lang="fr-FR" dirty="0"/>
              <a:t>5</a:t>
            </a:r>
          </a:p>
        </p:txBody>
      </p:sp>
    </p:spTree>
    <p:extLst>
      <p:ext uri="{BB962C8B-B14F-4D97-AF65-F5344CB8AC3E}">
        <p14:creationId xmlns:p14="http://schemas.microsoft.com/office/powerpoint/2010/main" val="281685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Extraire une nouvelle source de données depuis Power </a:t>
            </a:r>
            <a:r>
              <a:rPr lang="fr-FR" dirty="0" err="1"/>
              <a:t>Query</a:t>
            </a:r>
            <a:endParaRPr lang="fr-FR" dirty="0"/>
          </a:p>
        </p:txBody>
      </p:sp>
      <p:sp>
        <p:nvSpPr>
          <p:cNvPr id="6" name="ZoneTexte 5"/>
          <p:cNvSpPr txBox="1"/>
          <p:nvPr/>
        </p:nvSpPr>
        <p:spPr>
          <a:xfrm>
            <a:off x="1819310" y="2413337"/>
            <a:ext cx="4642450" cy="3139321"/>
          </a:xfrm>
          <a:prstGeom prst="rect">
            <a:avLst/>
          </a:prstGeom>
          <a:noFill/>
        </p:spPr>
        <p:txBody>
          <a:bodyPr wrap="square" rtlCol="0">
            <a:spAutoFit/>
          </a:bodyPr>
          <a:lstStyle/>
          <a:p>
            <a:pPr algn="just"/>
            <a:r>
              <a:rPr lang="fr-FR" dirty="0"/>
              <a:t>Depuis l’onglet « Accueil » de la fenêtre Power </a:t>
            </a:r>
            <a:r>
              <a:rPr lang="fr-FR" dirty="0" err="1"/>
              <a:t>Query</a:t>
            </a:r>
            <a:r>
              <a:rPr lang="fr-FR" dirty="0"/>
              <a:t>, cliquer sur « Nouvelle source », puis sélectionnez le type de connecteur (Excel, SQL server, texte/CSV).</a:t>
            </a:r>
          </a:p>
          <a:p>
            <a:pPr algn="just"/>
            <a:endParaRPr lang="fr-FR" dirty="0"/>
          </a:p>
          <a:p>
            <a:pPr algn="just"/>
            <a:r>
              <a:rPr lang="fr-FR" dirty="0"/>
              <a:t>Les nouvelles tables issues des nouvelles sources de données apparaissent avec celles des premières sources de données, dans l’onglet requêtes tout à gauche.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39</a:t>
            </a:fld>
            <a:endParaRPr lang="fr-FR" noProof="0"/>
          </a:p>
        </p:txBody>
      </p:sp>
      <p:pic>
        <p:nvPicPr>
          <p:cNvPr id="8" name="Image 7">
            <a:extLst>
              <a:ext uri="{FF2B5EF4-FFF2-40B4-BE49-F238E27FC236}">
                <a16:creationId xmlns:a16="http://schemas.microsoft.com/office/drawing/2014/main" id="{5A682EC4-7164-7EA4-A534-F610B042A306}"/>
              </a:ext>
            </a:extLst>
          </p:cNvPr>
          <p:cNvPicPr>
            <a:picLocks noChangeAspect="1"/>
          </p:cNvPicPr>
          <p:nvPr/>
        </p:nvPicPr>
        <p:blipFill>
          <a:blip r:embed="rId3"/>
          <a:stretch>
            <a:fillRect/>
          </a:stretch>
        </p:blipFill>
        <p:spPr>
          <a:xfrm>
            <a:off x="7338950" y="2083768"/>
            <a:ext cx="3280833" cy="3798458"/>
          </a:xfrm>
          <a:prstGeom prst="rect">
            <a:avLst/>
          </a:prstGeom>
        </p:spPr>
      </p:pic>
      <p:sp>
        <p:nvSpPr>
          <p:cNvPr id="5" name="Ellipse 4"/>
          <p:cNvSpPr/>
          <p:nvPr/>
        </p:nvSpPr>
        <p:spPr>
          <a:xfrm>
            <a:off x="7730836" y="2413337"/>
            <a:ext cx="1413164" cy="193777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32162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Formatrice</a:t>
            </a:r>
          </a:p>
        </p:txBody>
      </p:sp>
      <p:sp>
        <p:nvSpPr>
          <p:cNvPr id="3" name="Espace réservé du contenu 2"/>
          <p:cNvSpPr>
            <a:spLocks noGrp="1"/>
          </p:cNvSpPr>
          <p:nvPr>
            <p:ph idx="1"/>
          </p:nvPr>
        </p:nvSpPr>
        <p:spPr>
          <a:xfrm>
            <a:off x="2592925" y="2261062"/>
            <a:ext cx="8915400" cy="3907855"/>
          </a:xfrm>
        </p:spPr>
        <p:txBody>
          <a:bodyPr rtlCol="0">
            <a:normAutofit fontScale="92500"/>
          </a:bodyPr>
          <a:lstStyle/>
          <a:p>
            <a:r>
              <a:rPr lang="fr-FR" sz="2500" b="1" dirty="0"/>
              <a:t>Laure BERENGUER</a:t>
            </a:r>
            <a:r>
              <a:rPr lang="fr-FR" sz="2500" dirty="0"/>
              <a:t>, consultante et formatrice indépendante</a:t>
            </a:r>
          </a:p>
          <a:p>
            <a:pPr marL="0" indent="0">
              <a:buNone/>
            </a:pPr>
            <a:endParaRPr lang="fr-FR" sz="2500" dirty="0"/>
          </a:p>
          <a:p>
            <a:r>
              <a:rPr lang="fr-FR" sz="2500" b="1" dirty="0"/>
              <a:t>Site Internet </a:t>
            </a:r>
            <a:r>
              <a:rPr lang="fr-FR" sz="2500" dirty="0"/>
              <a:t>(cours et exercices) : </a:t>
            </a:r>
          </a:p>
          <a:p>
            <a:pPr marL="0" indent="0">
              <a:buNone/>
            </a:pPr>
            <a:r>
              <a:rPr lang="fr-FR" sz="2500" dirty="0">
                <a:hlinkClick r:id="rId3"/>
              </a:rPr>
              <a:t>http://berenguer-formation-conseil.fr/power-bi/</a:t>
            </a:r>
            <a:endParaRPr lang="fr-FR" sz="2500" dirty="0"/>
          </a:p>
          <a:p>
            <a:pPr marL="0" indent="0">
              <a:buNone/>
            </a:pPr>
            <a:endParaRPr lang="fr-FR" sz="2500" dirty="0"/>
          </a:p>
          <a:p>
            <a:r>
              <a:rPr lang="fr-FR" sz="2500" b="1" dirty="0"/>
              <a:t>Email</a:t>
            </a:r>
            <a:r>
              <a:rPr lang="fr-FR" sz="2500" dirty="0"/>
              <a:t> : </a:t>
            </a:r>
            <a:r>
              <a:rPr lang="fr-FR" sz="2500" dirty="0">
                <a:hlinkClick r:id="rId4"/>
              </a:rPr>
              <a:t>laure@berenguer.onmicrosoft.com</a:t>
            </a:r>
            <a:r>
              <a:rPr lang="fr-FR" sz="2500" dirty="0"/>
              <a:t> </a:t>
            </a:r>
          </a:p>
          <a:p>
            <a:pPr marL="0" indent="0">
              <a:buNone/>
            </a:pPr>
            <a:endParaRPr lang="fr-FR" sz="2500" dirty="0"/>
          </a:p>
          <a:p>
            <a:r>
              <a:rPr lang="fr-FR" sz="2500" b="1" dirty="0"/>
              <a:t>LinkedIn</a:t>
            </a:r>
            <a:r>
              <a:rPr lang="fr-FR" sz="2500" dirty="0"/>
              <a:t> : www.linkedin.com/in/laure-berenguer38/</a:t>
            </a:r>
          </a:p>
          <a:p>
            <a:pPr marL="0" indent="0">
              <a:buNone/>
            </a:pPr>
            <a:endParaRPr lang="fr-FR" sz="2000" b="1" dirty="0"/>
          </a:p>
          <a:p>
            <a:pPr marL="0" indent="0">
              <a:buNone/>
            </a:pP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a:t>
            </a:fld>
            <a:endParaRPr lang="fr-FR" noProof="0"/>
          </a:p>
        </p:txBody>
      </p:sp>
    </p:spTree>
    <p:extLst>
      <p:ext uri="{BB962C8B-B14F-4D97-AF65-F5344CB8AC3E}">
        <p14:creationId xmlns:p14="http://schemas.microsoft.com/office/powerpoint/2010/main" val="247673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Où et comment apporter des transformations ?</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924050"/>
            <a:ext cx="4979988" cy="3936372"/>
          </a:xfrm>
        </p:spPr>
        <p:txBody>
          <a:bodyPr>
            <a:normAutofit fontScale="85000" lnSpcReduction="20000"/>
          </a:bodyPr>
          <a:lstStyle/>
          <a:p>
            <a:pPr marL="285750" indent="-285750" algn="just">
              <a:buFont typeface="Wingdings" panose="05000000000000000000" pitchFamily="2" charset="2"/>
              <a:buChar char="Ø"/>
            </a:pPr>
            <a:r>
              <a:rPr lang="fr-FR" dirty="0"/>
              <a:t>Power Query offre une palette d’outils de transformations.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dirty="0"/>
              <a:t>On peut y accéder via </a:t>
            </a:r>
            <a:r>
              <a:rPr lang="fr-FR" b="1" dirty="0"/>
              <a:t>le ruban </a:t>
            </a:r>
            <a:r>
              <a:rPr lang="fr-FR" dirty="0"/>
              <a:t>(partie haute avec les onglets)</a:t>
            </a:r>
          </a:p>
          <a:p>
            <a:pPr marL="285750" indent="-285750" algn="just">
              <a:buFont typeface="Wingdings" panose="05000000000000000000" pitchFamily="2" charset="2"/>
              <a:buChar char="ü"/>
            </a:pPr>
            <a:r>
              <a:rPr lang="fr-FR" dirty="0"/>
              <a:t>On peut y accéder </a:t>
            </a:r>
            <a:r>
              <a:rPr lang="fr-FR" b="1" dirty="0"/>
              <a:t>en faisant un clic droit sur une ou plusieurs colonnes</a:t>
            </a:r>
            <a:r>
              <a:rPr lang="fr-FR" dirty="0"/>
              <a:t> et une </a:t>
            </a:r>
            <a:r>
              <a:rPr lang="fr-FR" u="sng" dirty="0"/>
              <a:t>liste de choix apparaît.</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r>
              <a:rPr lang="fr-FR" dirty="0"/>
              <a:t>On peut y accéder en cliquant sur </a:t>
            </a:r>
            <a:r>
              <a:rPr lang="fr-FR" b="1" dirty="0"/>
              <a:t>l’icône table entre la première ligne et la première colonne </a:t>
            </a:r>
            <a:r>
              <a:rPr lang="fr-FR" dirty="0"/>
              <a:t>et une </a:t>
            </a:r>
            <a:r>
              <a:rPr lang="fr-FR" u="sng" dirty="0"/>
              <a:t>liste de choix </a:t>
            </a:r>
            <a:r>
              <a:rPr lang="fr-FR" dirty="0"/>
              <a:t>sur les transformations possibles au niveau de la table elle-même apparaît.</a:t>
            </a:r>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40</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cxnSp>
        <p:nvCxnSpPr>
          <p:cNvPr id="12" name="Connecteur droit avec flèche 11">
            <a:extLst>
              <a:ext uri="{FF2B5EF4-FFF2-40B4-BE49-F238E27FC236}">
                <a16:creationId xmlns:a16="http://schemas.microsoft.com/office/drawing/2014/main" id="{06E4D164-F1AA-42F9-4DF5-5C5B539A1552}"/>
              </a:ext>
            </a:extLst>
          </p:cNvPr>
          <p:cNvCxnSpPr>
            <a:cxnSpLocks/>
            <a:endCxn id="20" idx="1"/>
          </p:cNvCxnSpPr>
          <p:nvPr/>
        </p:nvCxnSpPr>
        <p:spPr>
          <a:xfrm flipV="1">
            <a:off x="4914900" y="2423786"/>
            <a:ext cx="1515143" cy="459114"/>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6" name="Connecteur droit avec flèche 15">
            <a:extLst>
              <a:ext uri="{FF2B5EF4-FFF2-40B4-BE49-F238E27FC236}">
                <a16:creationId xmlns:a16="http://schemas.microsoft.com/office/drawing/2014/main" id="{F69778CC-8D78-8D22-5424-10BFB740AD14}"/>
              </a:ext>
            </a:extLst>
          </p:cNvPr>
          <p:cNvCxnSpPr>
            <a:cxnSpLocks/>
          </p:cNvCxnSpPr>
          <p:nvPr/>
        </p:nvCxnSpPr>
        <p:spPr>
          <a:xfrm flipV="1">
            <a:off x="6350000" y="3314700"/>
            <a:ext cx="1990812" cy="170260"/>
          </a:xfrm>
          <a:prstGeom prst="straightConnector1">
            <a:avLst/>
          </a:prstGeom>
          <a:ln w="38100">
            <a:solidFill>
              <a:schemeClr val="accent3"/>
            </a:solidFill>
            <a:tailEnd type="triangle"/>
          </a:ln>
        </p:spPr>
        <p:style>
          <a:lnRef idx="3">
            <a:schemeClr val="accent5"/>
          </a:lnRef>
          <a:fillRef idx="0">
            <a:schemeClr val="accent5"/>
          </a:fillRef>
          <a:effectRef idx="2">
            <a:schemeClr val="accent5"/>
          </a:effectRef>
          <a:fontRef idx="minor">
            <a:schemeClr val="tx1"/>
          </a:fontRef>
        </p:style>
      </p:cxnSp>
      <p:sp>
        <p:nvSpPr>
          <p:cNvPr id="20" name="Rectangle 19">
            <a:extLst>
              <a:ext uri="{FF2B5EF4-FFF2-40B4-BE49-F238E27FC236}">
                <a16:creationId xmlns:a16="http://schemas.microsoft.com/office/drawing/2014/main" id="{C471D810-4AE6-F69E-0385-57BCCAF38073}"/>
              </a:ext>
            </a:extLst>
          </p:cNvPr>
          <p:cNvSpPr/>
          <p:nvPr/>
        </p:nvSpPr>
        <p:spPr>
          <a:xfrm>
            <a:off x="6430043" y="2019300"/>
            <a:ext cx="5405864" cy="80897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90855F02-B9C2-83D8-7747-CC18EAD9AF82}"/>
              </a:ext>
            </a:extLst>
          </p:cNvPr>
          <p:cNvSpPr/>
          <p:nvPr/>
        </p:nvSpPr>
        <p:spPr>
          <a:xfrm>
            <a:off x="8368719" y="3200400"/>
            <a:ext cx="2146881" cy="282623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3A14039E-3CD1-34A8-8D0E-482BEE986C65}"/>
              </a:ext>
            </a:extLst>
          </p:cNvPr>
          <p:cNvSpPr/>
          <p:nvPr/>
        </p:nvSpPr>
        <p:spPr>
          <a:xfrm>
            <a:off x="7442200" y="3099244"/>
            <a:ext cx="222250" cy="1702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5" name="Connecteur droit avec flèche 24">
            <a:extLst>
              <a:ext uri="{FF2B5EF4-FFF2-40B4-BE49-F238E27FC236}">
                <a16:creationId xmlns:a16="http://schemas.microsoft.com/office/drawing/2014/main" id="{2E7E7A81-BF90-407D-671C-0476D9512DC9}"/>
              </a:ext>
            </a:extLst>
          </p:cNvPr>
          <p:cNvCxnSpPr>
            <a:cxnSpLocks/>
          </p:cNvCxnSpPr>
          <p:nvPr/>
        </p:nvCxnSpPr>
        <p:spPr>
          <a:xfrm flipV="1">
            <a:off x="5899150" y="3232758"/>
            <a:ext cx="1515143" cy="1276556"/>
          </a:xfrm>
          <a:prstGeom prst="straightConnector1">
            <a:avLst/>
          </a:prstGeom>
          <a:ln w="38100">
            <a:solidFill>
              <a:srgbClr val="C00000"/>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70457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Les différents types de transformations</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859434"/>
            <a:ext cx="4979988" cy="4167204"/>
          </a:xfrm>
        </p:spPr>
        <p:txBody>
          <a:bodyPr>
            <a:normAutofit fontScale="70000" lnSpcReduction="20000"/>
          </a:bodyPr>
          <a:lstStyle/>
          <a:p>
            <a:pPr marL="285750" indent="-285750" algn="just">
              <a:buFont typeface="Wingdings" panose="05000000000000000000" pitchFamily="2" charset="2"/>
              <a:buChar char="Ø"/>
            </a:pPr>
            <a:r>
              <a:rPr lang="fr-FR" b="1" dirty="0"/>
              <a:t>Transformations de base : </a:t>
            </a:r>
          </a:p>
          <a:p>
            <a:pPr marL="285750" indent="-285750" algn="just">
              <a:buFont typeface="Wingdings" panose="05000000000000000000" pitchFamily="2" charset="2"/>
              <a:buChar char="ü"/>
            </a:pPr>
            <a:r>
              <a:rPr lang="fr-FR" dirty="0"/>
              <a:t>Renommer des colonnes, supprimer colonnes/doublons, remplacer les valeurs, dépivoter, transformer le type de données, fractionner une colonne.</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intermédiaires :</a:t>
            </a:r>
          </a:p>
          <a:p>
            <a:pPr marL="285750" indent="-285750" algn="just">
              <a:buFont typeface="Wingdings" panose="05000000000000000000" pitchFamily="2" charset="2"/>
              <a:buChar char="ü"/>
            </a:pPr>
            <a:r>
              <a:rPr lang="fr-FR" dirty="0"/>
              <a:t>Création de colonnes calculées simples, création du mois/année/jour et de l’âge en fonction d’une colonne de date existante, etc.</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avancées :</a:t>
            </a:r>
          </a:p>
          <a:p>
            <a:pPr marL="285750" indent="-285750" algn="just">
              <a:buFont typeface="Wingdings" panose="05000000000000000000" pitchFamily="2" charset="2"/>
              <a:buChar char="ü"/>
            </a:pPr>
            <a:r>
              <a:rPr lang="fr-FR" u="sng" dirty="0"/>
              <a:t>Regrouper par :</a:t>
            </a:r>
            <a:r>
              <a:rPr lang="fr-FR" dirty="0"/>
              <a:t> calculer (somme, moyenne, etc.) par un ou plusieurs autres champs,</a:t>
            </a:r>
          </a:p>
          <a:p>
            <a:pPr marL="285750" indent="-285750" algn="just">
              <a:buFont typeface="Wingdings" panose="05000000000000000000" pitchFamily="2" charset="2"/>
              <a:buChar char="ü"/>
            </a:pPr>
            <a:r>
              <a:rPr lang="fr-FR" u="sng" dirty="0"/>
              <a:t>Fusion de lignes entre deux tables</a:t>
            </a:r>
          </a:p>
          <a:p>
            <a:pPr marL="285750" indent="-285750" algn="just">
              <a:buFont typeface="Wingdings" panose="05000000000000000000" pitchFamily="2" charset="2"/>
              <a:buChar char="ü"/>
            </a:pPr>
            <a:r>
              <a:rPr lang="fr-FR" u="sng" dirty="0"/>
              <a:t>Fusion de requêtes : </a:t>
            </a:r>
            <a:r>
              <a:rPr lang="fr-FR" dirty="0"/>
              <a:t>jointures entre deux tables afin de récupérer des colonnes et filtrer les lignes en fonction.</a:t>
            </a:r>
            <a:endParaRPr lang="fr-FR" u="sng"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41</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BE10588-07F9-0BB3-930F-550172F09E6D}"/>
              </a:ext>
            </a:extLst>
          </p:cNvPr>
          <p:cNvSpPr/>
          <p:nvPr/>
        </p:nvSpPr>
        <p:spPr>
          <a:xfrm>
            <a:off x="4013925" y="4225372"/>
            <a:ext cx="222250" cy="17026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3940475-C5C1-FA97-C2AA-CBD344E3C30E}"/>
              </a:ext>
            </a:extLst>
          </p:cNvPr>
          <p:cNvSpPr/>
          <p:nvPr/>
        </p:nvSpPr>
        <p:spPr>
          <a:xfrm>
            <a:off x="9213850"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A8B5E120-76A2-00F9-DE41-1EEC5FC25198}"/>
              </a:ext>
            </a:extLst>
          </p:cNvPr>
          <p:cNvSpPr/>
          <p:nvPr/>
        </p:nvSpPr>
        <p:spPr>
          <a:xfrm>
            <a:off x="11125374"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4A5028BB-3927-FAE4-99D1-5462FD800054}"/>
              </a:ext>
            </a:extLst>
          </p:cNvPr>
          <p:cNvSpPr/>
          <p:nvPr/>
        </p:nvSpPr>
        <p:spPr>
          <a:xfrm>
            <a:off x="4392930" y="3009012"/>
            <a:ext cx="222250" cy="1702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58F3AFD8-48BB-AD34-7B31-4EC9DAD87149}"/>
              </a:ext>
            </a:extLst>
          </p:cNvPr>
          <p:cNvSpPr/>
          <p:nvPr/>
        </p:nvSpPr>
        <p:spPr>
          <a:xfrm>
            <a:off x="7243299" y="2035098"/>
            <a:ext cx="1312550" cy="1539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05F65566-75E5-7E9A-6347-DA27C409DE5C}"/>
              </a:ext>
            </a:extLst>
          </p:cNvPr>
          <p:cNvSpPr/>
          <p:nvPr/>
        </p:nvSpPr>
        <p:spPr>
          <a:xfrm>
            <a:off x="3867989" y="1856217"/>
            <a:ext cx="222250" cy="1702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4806234A-9D97-FFF3-3FC6-F676BA73F30E}"/>
              </a:ext>
            </a:extLst>
          </p:cNvPr>
          <p:cNvSpPr/>
          <p:nvPr/>
        </p:nvSpPr>
        <p:spPr>
          <a:xfrm>
            <a:off x="6837361" y="2035098"/>
            <a:ext cx="361949" cy="1539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308EB425-42C4-5F21-6C07-6A856C86DE47}"/>
              </a:ext>
            </a:extLst>
          </p:cNvPr>
          <p:cNvSpPr/>
          <p:nvPr/>
        </p:nvSpPr>
        <p:spPr>
          <a:xfrm>
            <a:off x="8407400" y="3179272"/>
            <a:ext cx="2101850" cy="278337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3091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Modifier le type de données</a:t>
            </a:r>
          </a:p>
        </p:txBody>
      </p:sp>
      <p:sp>
        <p:nvSpPr>
          <p:cNvPr id="9" name="ZoneTexte 8"/>
          <p:cNvSpPr txBox="1"/>
          <p:nvPr/>
        </p:nvSpPr>
        <p:spPr>
          <a:xfrm>
            <a:off x="7841672" y="2189019"/>
            <a:ext cx="4156363" cy="3970318"/>
          </a:xfrm>
          <a:prstGeom prst="rect">
            <a:avLst/>
          </a:prstGeom>
          <a:noFill/>
        </p:spPr>
        <p:txBody>
          <a:bodyPr wrap="square" rtlCol="0">
            <a:spAutoFit/>
          </a:bodyPr>
          <a:lstStyle/>
          <a:p>
            <a:pPr algn="just"/>
            <a:r>
              <a:rPr lang="fr-FR" dirty="0"/>
              <a:t>Pour maintenir la cohérence des données de la colonne, transformons ses nouvelles valeurs en nombres entiers. </a:t>
            </a:r>
          </a:p>
          <a:p>
            <a:pPr algn="just"/>
            <a:endParaRPr lang="fr-FR" dirty="0"/>
          </a:p>
          <a:p>
            <a:pPr algn="just"/>
            <a:r>
              <a:rPr lang="fr-FR" dirty="0"/>
              <a:t>Il suffit pour cela de cliquer avec le bouton droit sur l’en-tête de la colonne et de sélectionner </a:t>
            </a:r>
            <a:r>
              <a:rPr lang="fr-FR" b="1" dirty="0"/>
              <a:t>Modifier le type &gt; Nombre entier</a:t>
            </a:r>
            <a:r>
              <a:rPr lang="fr-FR" dirty="0"/>
              <a:t>.</a:t>
            </a:r>
          </a:p>
          <a:p>
            <a:pPr algn="just"/>
            <a:endParaRPr lang="fr-FR" dirty="0"/>
          </a:p>
          <a:p>
            <a:pPr algn="just"/>
            <a:r>
              <a:rPr lang="fr-FR" dirty="0"/>
              <a:t>Si on souhaite sélectionner les colonnes adjacentes, utilisez maj.</a:t>
            </a:r>
          </a:p>
          <a:p>
            <a:pPr algn="just"/>
            <a:endParaRPr lang="fr-FR" dirty="0"/>
          </a:p>
          <a:p>
            <a:pPr algn="just"/>
            <a:r>
              <a:rPr lang="fr-FR" dirty="0"/>
              <a:t>Pour les autres, CTRL.</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742" y="1905000"/>
            <a:ext cx="6222519" cy="4077096"/>
          </a:xfrm>
          <a:prstGeom prst="rect">
            <a:avLst/>
          </a:prstGeom>
        </p:spPr>
      </p:pic>
      <p:cxnSp>
        <p:nvCxnSpPr>
          <p:cNvPr id="12" name="Connecteur droit avec flèche 11"/>
          <p:cNvCxnSpPr/>
          <p:nvPr/>
        </p:nvCxnSpPr>
        <p:spPr>
          <a:xfrm flipH="1" flipV="1">
            <a:off x="4826977" y="3567289"/>
            <a:ext cx="2894625" cy="10183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42</a:t>
            </a:fld>
            <a:endParaRPr lang="fr-FR" noProof="0"/>
          </a:p>
        </p:txBody>
      </p:sp>
    </p:spTree>
    <p:extLst>
      <p:ext uri="{BB962C8B-B14F-4D97-AF65-F5344CB8AC3E}">
        <p14:creationId xmlns:p14="http://schemas.microsoft.com/office/powerpoint/2010/main" val="362586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Renommer les colonnes</a:t>
            </a:r>
          </a:p>
        </p:txBody>
      </p:sp>
      <p:sp>
        <p:nvSpPr>
          <p:cNvPr id="6" name="Rectangle 5"/>
          <p:cNvSpPr/>
          <p:nvPr/>
        </p:nvSpPr>
        <p:spPr>
          <a:xfrm>
            <a:off x="5181601" y="2512496"/>
            <a:ext cx="6604000" cy="923330"/>
          </a:xfrm>
          <a:prstGeom prst="rect">
            <a:avLst/>
          </a:prstGeom>
        </p:spPr>
        <p:txBody>
          <a:bodyPr wrap="square">
            <a:spAutoFit/>
          </a:bodyPr>
          <a:lstStyle/>
          <a:p>
            <a:pPr marL="285750" indent="-285750" algn="just">
              <a:buFont typeface="Wingdings" panose="05000000000000000000" pitchFamily="2" charset="2"/>
              <a:buChar char="Ø"/>
            </a:pPr>
            <a:r>
              <a:rPr lang="fr-FR" dirty="0"/>
              <a:t>Cliquer droit sur la colonne</a:t>
            </a:r>
          </a:p>
          <a:p>
            <a:pPr algn="just"/>
            <a:endParaRPr lang="fr-FR" dirty="0"/>
          </a:p>
          <a:p>
            <a:pPr marL="285750" indent="-285750" algn="just">
              <a:buFont typeface="Wingdings" panose="05000000000000000000" pitchFamily="2" charset="2"/>
              <a:buChar char="Ø"/>
            </a:pPr>
            <a:r>
              <a:rPr lang="fr-FR" dirty="0"/>
              <a:t>Renommer</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221" y="2408071"/>
            <a:ext cx="2049958" cy="3520745"/>
          </a:xfrm>
          <a:prstGeom prst="rect">
            <a:avLst/>
          </a:prstGeom>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43</a:t>
            </a:fld>
            <a:endParaRPr lang="fr-FR" noProof="0"/>
          </a:p>
        </p:txBody>
      </p:sp>
    </p:spTree>
    <p:extLst>
      <p:ext uri="{BB962C8B-B14F-4D97-AF65-F5344CB8AC3E}">
        <p14:creationId xmlns:p14="http://schemas.microsoft.com/office/powerpoint/2010/main" val="424327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colonnes</a:t>
            </a:r>
          </a:p>
        </p:txBody>
      </p:sp>
      <p:sp>
        <p:nvSpPr>
          <p:cNvPr id="9" name="ZoneTexte 8"/>
          <p:cNvSpPr txBox="1"/>
          <p:nvPr/>
        </p:nvSpPr>
        <p:spPr>
          <a:xfrm>
            <a:off x="9599075" y="1536679"/>
            <a:ext cx="2133599" cy="4801314"/>
          </a:xfrm>
          <a:prstGeom prst="rect">
            <a:avLst/>
          </a:prstGeom>
          <a:noFill/>
        </p:spPr>
        <p:txBody>
          <a:bodyPr wrap="square" rtlCol="0">
            <a:spAutoFit/>
          </a:bodyPr>
          <a:lstStyle/>
          <a:p>
            <a:pPr algn="just"/>
            <a:r>
              <a:rPr lang="fr-FR" dirty="0"/>
              <a:t>On peut </a:t>
            </a:r>
            <a:r>
              <a:rPr lang="fr-FR" b="1" dirty="0"/>
              <a:t>supprimer des colonnes </a:t>
            </a:r>
            <a:r>
              <a:rPr lang="fr-FR" dirty="0"/>
              <a:t>simplement avec un clic-droit et « Supprimer » sur la colonne mais vous ne garderez pas le détail de la modification afin de revenir dessus (étape).</a:t>
            </a:r>
          </a:p>
          <a:p>
            <a:pPr algn="just"/>
            <a:endParaRPr lang="fr-FR" dirty="0"/>
          </a:p>
          <a:p>
            <a:pPr algn="just"/>
            <a:r>
              <a:rPr lang="fr-FR" dirty="0"/>
              <a:t>Le mieux est d’aller </a:t>
            </a:r>
            <a:r>
              <a:rPr lang="fr-FR" b="1" dirty="0">
                <a:solidFill>
                  <a:schemeClr val="accent2"/>
                </a:solidFill>
              </a:rPr>
              <a:t>choisir les colonnes à garder </a:t>
            </a:r>
            <a:r>
              <a:rPr lang="fr-FR" dirty="0">
                <a:solidFill>
                  <a:schemeClr val="accent2"/>
                </a:solidFill>
              </a:rPr>
              <a: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44</a:t>
            </a:fld>
            <a:endParaRPr lang="fr-FR" noProof="0"/>
          </a:p>
        </p:txBody>
      </p:sp>
      <p:pic>
        <p:nvPicPr>
          <p:cNvPr id="7" name="Image 6">
            <a:extLst>
              <a:ext uri="{FF2B5EF4-FFF2-40B4-BE49-F238E27FC236}">
                <a16:creationId xmlns:a16="http://schemas.microsoft.com/office/drawing/2014/main" id="{03110F98-7B03-95DA-FDAB-B8B5D41D4F0D}"/>
              </a:ext>
            </a:extLst>
          </p:cNvPr>
          <p:cNvPicPr>
            <a:picLocks noChangeAspect="1"/>
          </p:cNvPicPr>
          <p:nvPr/>
        </p:nvPicPr>
        <p:blipFill>
          <a:blip r:embed="rId3"/>
          <a:stretch>
            <a:fillRect/>
          </a:stretch>
        </p:blipFill>
        <p:spPr>
          <a:xfrm>
            <a:off x="2297490" y="2342998"/>
            <a:ext cx="6935168" cy="217200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54EAF288-281B-A8EB-2897-3694F25A7F87}"/>
              </a:ext>
            </a:extLst>
          </p:cNvPr>
          <p:cNvPicPr>
            <a:picLocks noChangeAspect="1"/>
          </p:cNvPicPr>
          <p:nvPr/>
        </p:nvPicPr>
        <p:blipFill>
          <a:blip r:embed="rId4"/>
          <a:stretch>
            <a:fillRect/>
          </a:stretch>
        </p:blipFill>
        <p:spPr>
          <a:xfrm>
            <a:off x="4283343" y="4952999"/>
            <a:ext cx="3400425" cy="11049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6342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Choisir des colonnes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45</a:t>
            </a:fld>
            <a:endParaRPr lang="fr-FR" noProof="0"/>
          </a:p>
        </p:txBody>
      </p:sp>
      <p:sp>
        <p:nvSpPr>
          <p:cNvPr id="5" name="ZoneTexte 4"/>
          <p:cNvSpPr txBox="1"/>
          <p:nvPr/>
        </p:nvSpPr>
        <p:spPr>
          <a:xfrm>
            <a:off x="2529314" y="4869322"/>
            <a:ext cx="9192675" cy="1754326"/>
          </a:xfrm>
          <a:prstGeom prst="rect">
            <a:avLst/>
          </a:prstGeom>
          <a:noFill/>
        </p:spPr>
        <p:txBody>
          <a:bodyPr wrap="square" rtlCol="0">
            <a:spAutoFit/>
          </a:bodyPr>
          <a:lstStyle/>
          <a:p>
            <a:pPr algn="just"/>
            <a:r>
              <a:rPr lang="fr-FR" dirty="0"/>
              <a:t>Sinon, je peux supprimer des colonnes en </a:t>
            </a:r>
            <a:r>
              <a:rPr lang="fr-FR" b="1" dirty="0"/>
              <a:t>sélectionnant Choisir les colonnes : </a:t>
            </a:r>
            <a:endParaRPr lang="fr-FR" dirty="0"/>
          </a:p>
          <a:p>
            <a:pPr algn="just"/>
            <a:r>
              <a:rPr lang="fr-FR" dirty="0"/>
              <a:t>Vous décochez les colonnes que vous ne souhaitez pas garder.</a:t>
            </a:r>
          </a:p>
          <a:p>
            <a:pPr algn="just"/>
            <a:r>
              <a:rPr lang="fr-FR" u="sng" dirty="0"/>
              <a:t>Les colonnes non sélectionnées seront supprimées.</a:t>
            </a:r>
          </a:p>
          <a:p>
            <a:pPr algn="just"/>
            <a:endParaRPr lang="fr-FR" u="sng" dirty="0"/>
          </a:p>
          <a:p>
            <a:pPr algn="just"/>
            <a:r>
              <a:rPr lang="fr-FR" b="1" u="sng" dirty="0">
                <a:solidFill>
                  <a:schemeClr val="accent2"/>
                </a:solidFill>
              </a:rPr>
              <a:t>Avantage :</a:t>
            </a:r>
            <a:r>
              <a:rPr lang="fr-FR" dirty="0">
                <a:solidFill>
                  <a:schemeClr val="accent2"/>
                </a:solidFill>
              </a:rPr>
              <a:t> L’interface pour sélectionner les colonnes sera réutilisable si oubli ou modification à faire. (Double-clique sur l’étape appliquée.)</a:t>
            </a:r>
            <a:endParaRPr lang="fr-FR" b="1" u="sng" dirty="0">
              <a:solidFill>
                <a:schemeClr val="accent2"/>
              </a:solidFill>
            </a:endParaRPr>
          </a:p>
        </p:txBody>
      </p:sp>
      <p:pic>
        <p:nvPicPr>
          <p:cNvPr id="6" name="Image 5"/>
          <p:cNvPicPr>
            <a:picLocks noChangeAspect="1"/>
          </p:cNvPicPr>
          <p:nvPr/>
        </p:nvPicPr>
        <p:blipFill>
          <a:blip r:embed="rId3"/>
          <a:stretch>
            <a:fillRect/>
          </a:stretch>
        </p:blipFill>
        <p:spPr>
          <a:xfrm>
            <a:off x="4510115" y="2536496"/>
            <a:ext cx="1676400" cy="1971675"/>
          </a:xfrm>
          <a:prstGeom prst="rect">
            <a:avLst/>
          </a:prstGeom>
          <a:ln>
            <a:noFill/>
          </a:ln>
          <a:effectLst>
            <a:outerShdw blurRad="292100" dist="139700" dir="2700000" algn="tl" rotWithShape="0">
              <a:srgbClr val="333333">
                <a:alpha val="65000"/>
              </a:srgbClr>
            </a:outerShdw>
          </a:effectLst>
        </p:spPr>
      </p:pic>
      <p:pic>
        <p:nvPicPr>
          <p:cNvPr id="7" name="Image 6"/>
          <p:cNvPicPr>
            <a:picLocks noChangeAspect="1"/>
          </p:cNvPicPr>
          <p:nvPr/>
        </p:nvPicPr>
        <p:blipFill>
          <a:blip r:embed="rId4"/>
          <a:stretch>
            <a:fillRect/>
          </a:stretch>
        </p:blipFill>
        <p:spPr>
          <a:xfrm>
            <a:off x="7986296" y="1905000"/>
            <a:ext cx="1999523" cy="2907243"/>
          </a:xfrm>
          <a:prstGeom prst="rect">
            <a:avLst/>
          </a:prstGeom>
          <a:ln>
            <a:noFill/>
          </a:ln>
          <a:effectLst>
            <a:outerShdw blurRad="292100" dist="139700" dir="2700000" algn="tl" rotWithShape="0">
              <a:srgbClr val="333333">
                <a:alpha val="65000"/>
              </a:srgbClr>
            </a:outerShdw>
          </a:effectLst>
        </p:spPr>
      </p:pic>
      <p:cxnSp>
        <p:nvCxnSpPr>
          <p:cNvPr id="9" name="Connecteur droit avec flèche 8"/>
          <p:cNvCxnSpPr/>
          <p:nvPr/>
        </p:nvCxnSpPr>
        <p:spPr>
          <a:xfrm>
            <a:off x="6339840" y="3450336"/>
            <a:ext cx="1328928" cy="121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53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lignes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46</a:t>
            </a:fld>
            <a:endParaRPr lang="fr-FR" noProof="0"/>
          </a:p>
        </p:txBody>
      </p:sp>
      <p:pic>
        <p:nvPicPr>
          <p:cNvPr id="7" name="Image 6"/>
          <p:cNvPicPr>
            <a:picLocks noChangeAspect="1"/>
          </p:cNvPicPr>
          <p:nvPr/>
        </p:nvPicPr>
        <p:blipFill>
          <a:blip r:embed="rId3"/>
          <a:stretch>
            <a:fillRect/>
          </a:stretch>
        </p:blipFill>
        <p:spPr>
          <a:xfrm>
            <a:off x="2691193" y="2370724"/>
            <a:ext cx="4810125" cy="2886075"/>
          </a:xfrm>
          <a:prstGeom prst="rect">
            <a:avLst/>
          </a:prstGeom>
        </p:spPr>
      </p:pic>
      <p:sp>
        <p:nvSpPr>
          <p:cNvPr id="8" name="ZoneTexte 7"/>
          <p:cNvSpPr txBox="1"/>
          <p:nvPr/>
        </p:nvSpPr>
        <p:spPr>
          <a:xfrm>
            <a:off x="7741920" y="2370724"/>
            <a:ext cx="3864864" cy="2862322"/>
          </a:xfrm>
          <a:prstGeom prst="rect">
            <a:avLst/>
          </a:prstGeom>
          <a:noFill/>
        </p:spPr>
        <p:txBody>
          <a:bodyPr wrap="square" rtlCol="0">
            <a:spAutoFit/>
          </a:bodyPr>
          <a:lstStyle/>
          <a:p>
            <a:r>
              <a:rPr lang="fr-FR" dirty="0"/>
              <a:t>Si je souhaite </a:t>
            </a:r>
            <a:r>
              <a:rPr lang="fr-FR" b="1" dirty="0"/>
              <a:t>supprimer les lignes du haut,</a:t>
            </a:r>
            <a:r>
              <a:rPr lang="fr-FR" dirty="0"/>
              <a:t> alors je vais indiquer le nombre de lignes du haut à supprimer.</a:t>
            </a:r>
          </a:p>
          <a:p>
            <a:endParaRPr lang="fr-FR" dirty="0"/>
          </a:p>
          <a:p>
            <a:endParaRPr lang="fr-FR" dirty="0"/>
          </a:p>
          <a:p>
            <a:r>
              <a:rPr lang="fr-FR" dirty="0"/>
              <a:t>Je peux aussi :</a:t>
            </a:r>
          </a:p>
          <a:p>
            <a:pPr marL="285750" indent="-285750">
              <a:buFontTx/>
              <a:buChar char="-"/>
            </a:pPr>
            <a:r>
              <a:rPr lang="fr-FR" dirty="0"/>
              <a:t>supprimer les </a:t>
            </a:r>
            <a:r>
              <a:rPr lang="fr-FR" b="1" dirty="0"/>
              <a:t>doublons</a:t>
            </a:r>
            <a:r>
              <a:rPr lang="fr-FR" dirty="0"/>
              <a:t>,</a:t>
            </a:r>
          </a:p>
          <a:p>
            <a:pPr marL="285750" indent="-285750">
              <a:buFontTx/>
              <a:buChar char="-"/>
            </a:pPr>
            <a:r>
              <a:rPr lang="fr-FR" dirty="0"/>
              <a:t>supprimer les </a:t>
            </a:r>
            <a:r>
              <a:rPr lang="fr-FR" b="1" dirty="0"/>
              <a:t>lignes vides</a:t>
            </a:r>
            <a:r>
              <a:rPr lang="fr-FR" dirty="0"/>
              <a:t>,</a:t>
            </a:r>
          </a:p>
          <a:p>
            <a:pPr marL="285750" indent="-285750">
              <a:buFontTx/>
              <a:buChar char="-"/>
            </a:pPr>
            <a:r>
              <a:rPr lang="fr-FR" dirty="0"/>
              <a:t>Supprimer les </a:t>
            </a:r>
            <a:r>
              <a:rPr lang="fr-FR" b="1" dirty="0"/>
              <a:t>erreurs</a:t>
            </a:r>
            <a:r>
              <a:rPr lang="fr-FR" dirty="0"/>
              <a:t>.</a:t>
            </a:r>
          </a:p>
        </p:txBody>
      </p:sp>
    </p:spTree>
    <p:extLst>
      <p:ext uri="{BB962C8B-B14F-4D97-AF65-F5344CB8AC3E}">
        <p14:creationId xmlns:p14="http://schemas.microsoft.com/office/powerpoint/2010/main" val="376367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fontScale="90000"/>
          </a:bodyPr>
          <a:lstStyle/>
          <a:p>
            <a:pPr rtl="0"/>
            <a:r>
              <a:rPr lang="fr-FR" dirty="0"/>
              <a:t>Transformer les données</a:t>
            </a:r>
            <a:br>
              <a:rPr lang="fr-FR" dirty="0"/>
            </a:br>
            <a:r>
              <a:rPr lang="fr-FR" dirty="0"/>
              <a:t>Supprimer des lignes : de telle ligne à telle ligne!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47</a:t>
            </a:fld>
            <a:endParaRPr lang="fr-FR" noProof="0"/>
          </a:p>
        </p:txBody>
      </p:sp>
      <p:pic>
        <p:nvPicPr>
          <p:cNvPr id="5" name="Image 4"/>
          <p:cNvPicPr>
            <a:picLocks noChangeAspect="1"/>
          </p:cNvPicPr>
          <p:nvPr/>
        </p:nvPicPr>
        <p:blipFill>
          <a:blip r:embed="rId3"/>
          <a:stretch>
            <a:fillRect/>
          </a:stretch>
        </p:blipFill>
        <p:spPr>
          <a:xfrm>
            <a:off x="1727454" y="2074546"/>
            <a:ext cx="4152900" cy="2762250"/>
          </a:xfrm>
          <a:prstGeom prst="rect">
            <a:avLst/>
          </a:prstGeom>
        </p:spPr>
      </p:pic>
      <p:pic>
        <p:nvPicPr>
          <p:cNvPr id="4" name="Image 3"/>
          <p:cNvPicPr>
            <a:picLocks noChangeAspect="1"/>
          </p:cNvPicPr>
          <p:nvPr/>
        </p:nvPicPr>
        <p:blipFill>
          <a:blip r:embed="rId4"/>
          <a:stretch>
            <a:fillRect/>
          </a:stretch>
        </p:blipFill>
        <p:spPr>
          <a:xfrm>
            <a:off x="5880354" y="2894059"/>
            <a:ext cx="5519611" cy="2088292"/>
          </a:xfrm>
          <a:prstGeom prst="rect">
            <a:avLst/>
          </a:prstGeom>
        </p:spPr>
      </p:pic>
      <p:sp>
        <p:nvSpPr>
          <p:cNvPr id="6" name="Rectangle 5"/>
          <p:cNvSpPr/>
          <p:nvPr/>
        </p:nvSpPr>
        <p:spPr>
          <a:xfrm>
            <a:off x="2376939" y="4126095"/>
            <a:ext cx="2097024" cy="26803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1311579" y="5388864"/>
            <a:ext cx="10295205" cy="369332"/>
          </a:xfrm>
          <a:prstGeom prst="rect">
            <a:avLst/>
          </a:prstGeom>
          <a:noFill/>
        </p:spPr>
        <p:txBody>
          <a:bodyPr wrap="square" rtlCol="0">
            <a:spAutoFit/>
          </a:bodyPr>
          <a:lstStyle/>
          <a:p>
            <a:r>
              <a:rPr lang="fr-FR" dirty="0"/>
              <a:t>Je souhaite garder qu’à partir de la ligne 25 à la ligne 50 !</a:t>
            </a:r>
          </a:p>
        </p:txBody>
      </p:sp>
    </p:spTree>
    <p:extLst>
      <p:ext uri="{BB962C8B-B14F-4D97-AF65-F5344CB8AC3E}">
        <p14:creationId xmlns:p14="http://schemas.microsoft.com/office/powerpoint/2010/main" val="22635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Supprimer des lignes : </a:t>
            </a:r>
            <a:r>
              <a:rPr lang="fr-FR" b="1" dirty="0"/>
              <a:t>Filtrer de préférence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48</a:t>
            </a:fld>
            <a:endParaRPr lang="fr-FR" noProof="0"/>
          </a:p>
        </p:txBody>
      </p:sp>
      <p:sp>
        <p:nvSpPr>
          <p:cNvPr id="8" name="ZoneTexte 7">
            <a:extLst>
              <a:ext uri="{FF2B5EF4-FFF2-40B4-BE49-F238E27FC236}">
                <a16:creationId xmlns:a16="http://schemas.microsoft.com/office/drawing/2014/main" id="{1DF0017C-EF98-4E2F-A269-3FCE72DBA8E8}"/>
              </a:ext>
            </a:extLst>
          </p:cNvPr>
          <p:cNvSpPr txBox="1"/>
          <p:nvPr/>
        </p:nvSpPr>
        <p:spPr>
          <a:xfrm>
            <a:off x="1991360" y="2262293"/>
            <a:ext cx="9326880" cy="3477875"/>
          </a:xfrm>
          <a:prstGeom prst="rect">
            <a:avLst/>
          </a:prstGeom>
          <a:noFill/>
        </p:spPr>
        <p:txBody>
          <a:bodyPr wrap="square" rtlCol="0">
            <a:spAutoFit/>
          </a:bodyPr>
          <a:lstStyle/>
          <a:p>
            <a:pPr algn="just"/>
            <a:r>
              <a:rPr lang="fr-FR" sz="2200" dirty="0"/>
              <a:t>C’est très dangereux </a:t>
            </a:r>
            <a:r>
              <a:rPr lang="fr-FR" sz="2200" b="1" dirty="0"/>
              <a:t>de supprimer des lignes </a:t>
            </a:r>
            <a:r>
              <a:rPr lang="fr-FR" sz="2200" dirty="0"/>
              <a:t>dans un fichier de données car si la source venait à changer ou à avoir des ajouts de lignes, les numéros de lignes sélectionnés à supprimer ne seront plus les mêmes….</a:t>
            </a:r>
          </a:p>
          <a:p>
            <a:pPr algn="just"/>
            <a:endParaRPr lang="fr-FR" sz="2200" dirty="0"/>
          </a:p>
          <a:p>
            <a:pPr algn="just"/>
            <a:r>
              <a:rPr lang="fr-FR" sz="2200" dirty="0"/>
              <a:t>Il est préférable d’effectuer un filtre</a:t>
            </a:r>
            <a:r>
              <a:rPr lang="fr-FR" sz="2200" b="1" dirty="0"/>
              <a:t> qui va charger directement Power BI</a:t>
            </a:r>
            <a:r>
              <a:rPr lang="fr-FR" sz="2200" dirty="0"/>
              <a:t> (et ses onglets rapports, données et modèle) qu’avec les valeurs sélectionnées dans les colonnes. </a:t>
            </a:r>
          </a:p>
          <a:p>
            <a:pPr algn="just"/>
            <a:endParaRPr lang="fr-FR" sz="2200" dirty="0"/>
          </a:p>
          <a:p>
            <a:pPr algn="just"/>
            <a:r>
              <a:rPr lang="fr-FR" sz="2200" dirty="0">
                <a:solidFill>
                  <a:schemeClr val="accent5"/>
                </a:solidFill>
              </a:rPr>
              <a:t>Cela agira comme si on avait supprimé les autres lignes.</a:t>
            </a:r>
          </a:p>
        </p:txBody>
      </p:sp>
    </p:spTree>
    <p:extLst>
      <p:ext uri="{BB962C8B-B14F-4D97-AF65-F5344CB8AC3E}">
        <p14:creationId xmlns:p14="http://schemas.microsoft.com/office/powerpoint/2010/main" val="88612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Etapes de transformations (1/2)</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49</a:t>
            </a:fld>
            <a:endParaRPr lang="fr-FR" noProof="0"/>
          </a:p>
        </p:txBody>
      </p:sp>
      <p:sp>
        <p:nvSpPr>
          <p:cNvPr id="4" name="Espace réservé du contenu 7">
            <a:extLst>
              <a:ext uri="{FF2B5EF4-FFF2-40B4-BE49-F238E27FC236}">
                <a16:creationId xmlns:a16="http://schemas.microsoft.com/office/drawing/2014/main" id="{8B4F0DCE-BC6E-A107-9262-A099A0749A31}"/>
              </a:ext>
            </a:extLst>
          </p:cNvPr>
          <p:cNvSpPr>
            <a:spLocks noGrp="1"/>
          </p:cNvSpPr>
          <p:nvPr>
            <p:ph idx="1"/>
          </p:nvPr>
        </p:nvSpPr>
        <p:spPr>
          <a:xfrm>
            <a:off x="1150565" y="2504458"/>
            <a:ext cx="4574269" cy="3729432"/>
          </a:xfrm>
        </p:spPr>
        <p:txBody>
          <a:bodyPr>
            <a:normAutofit fontScale="70000" lnSpcReduction="20000"/>
          </a:bodyPr>
          <a:lstStyle/>
          <a:p>
            <a:pPr marL="285750" indent="-285750" algn="just">
              <a:buFont typeface="Wingdings" panose="05000000000000000000" pitchFamily="2" charset="2"/>
              <a:buChar char="Ø"/>
            </a:pPr>
            <a:r>
              <a:rPr lang="fr-FR" dirty="0"/>
              <a:t>Chaque </a:t>
            </a:r>
            <a:r>
              <a:rPr lang="fr-FR" b="1" dirty="0"/>
              <a:t>modification</a:t>
            </a:r>
            <a:r>
              <a:rPr lang="fr-FR" dirty="0"/>
              <a:t> effectuée sur les données apparaît en </a:t>
            </a:r>
            <a:r>
              <a:rPr lang="fr-FR" b="1" dirty="0"/>
              <a:t>«étapes appliquées » </a:t>
            </a:r>
            <a:r>
              <a:rPr lang="fr-FR" dirty="0"/>
              <a:t>listées dans l’ordre de modification des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faut cliquer sur la dernière étape pour </a:t>
            </a:r>
            <a:r>
              <a:rPr lang="fr-FR" b="1" dirty="0"/>
              <a:t>visualiser l’état des données </a:t>
            </a:r>
            <a:r>
              <a:rPr lang="fr-FR" dirty="0"/>
              <a:t>après cette étape.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À </a:t>
            </a:r>
            <a:r>
              <a:rPr lang="fr-FR" b="1" dirty="0"/>
              <a:t>chaque actualisation</a:t>
            </a:r>
            <a:r>
              <a:rPr lang="fr-FR" dirty="0"/>
              <a:t>, l’outil </a:t>
            </a:r>
            <a:r>
              <a:rPr lang="fr-FR" b="1" dirty="0"/>
              <a:t>repasse par chaque étape</a:t>
            </a:r>
            <a:r>
              <a:rPr lang="fr-FR" dirty="0"/>
              <a:t>. La préparation est donc automatisée.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Pour chaque étape de requêtage, il y a un </a:t>
            </a:r>
            <a:r>
              <a:rPr lang="fr-FR" b="1" dirty="0"/>
              <a:t>code M correspondant </a:t>
            </a:r>
            <a:r>
              <a:rPr lang="fr-FR" dirty="0"/>
              <a:t>qui s’affiche au-dessus des données. (Pour le voir apparaître, aller dans l’onglet « Affichage » puis cocher « barre de formule.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4C1EB8B7-F70A-3D73-3E18-E4561C66DA36}"/>
              </a:ext>
            </a:extLst>
          </p:cNvPr>
          <p:cNvPicPr>
            <a:picLocks noChangeAspect="1"/>
          </p:cNvPicPr>
          <p:nvPr/>
        </p:nvPicPr>
        <p:blipFill>
          <a:blip r:embed="rId3"/>
          <a:stretch>
            <a:fillRect/>
          </a:stretch>
        </p:blipFill>
        <p:spPr>
          <a:xfrm>
            <a:off x="5801969" y="2099376"/>
            <a:ext cx="6206268" cy="2823095"/>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2E92D00-BEB0-35B2-7854-6253001F2CE5}"/>
              </a:ext>
            </a:extLst>
          </p:cNvPr>
          <p:cNvSpPr txBox="1"/>
          <p:nvPr/>
        </p:nvSpPr>
        <p:spPr>
          <a:xfrm>
            <a:off x="5801969" y="5116847"/>
            <a:ext cx="5835506" cy="784830"/>
          </a:xfrm>
          <a:prstGeom prst="rect">
            <a:avLst/>
          </a:prstGeom>
          <a:noFill/>
        </p:spPr>
        <p:txBody>
          <a:bodyPr wrap="square">
            <a:spAutoFit/>
          </a:bodyPr>
          <a:lstStyle/>
          <a:p>
            <a:pPr marL="285750" indent="-285750" algn="just">
              <a:buFont typeface="Wingdings" panose="05000000000000000000" pitchFamily="2" charset="2"/>
              <a:buChar char="Ø"/>
            </a:pPr>
            <a:r>
              <a:rPr lang="fr-FR" sz="1500" b="1" dirty="0">
                <a:solidFill>
                  <a:schemeClr val="accent5"/>
                </a:solidFill>
              </a:rPr>
              <a:t>Le code correspond à toute la requête </a:t>
            </a:r>
            <a:r>
              <a:rPr lang="fr-FR" sz="1500" dirty="0">
                <a:solidFill>
                  <a:schemeClr val="accent5"/>
                </a:solidFill>
              </a:rPr>
              <a:t>(connexion à la source + transformations) se trouve dans « l’éditeur avancé » (onglet Accueil et Affichage)</a:t>
            </a:r>
          </a:p>
        </p:txBody>
      </p:sp>
    </p:spTree>
    <p:extLst>
      <p:ext uri="{BB962C8B-B14F-4D97-AF65-F5344CB8AC3E}">
        <p14:creationId xmlns:p14="http://schemas.microsoft.com/office/powerpoint/2010/main" val="36984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a:t>Objectifs de la formation</a:t>
            </a:r>
            <a:endParaRPr lang="fr-FR" dirty="0"/>
          </a:p>
        </p:txBody>
      </p:sp>
      <p:sp>
        <p:nvSpPr>
          <p:cNvPr id="3" name="Espace réservé du contenu 2"/>
          <p:cNvSpPr>
            <a:spLocks noGrp="1"/>
          </p:cNvSpPr>
          <p:nvPr>
            <p:ph idx="1"/>
          </p:nvPr>
        </p:nvSpPr>
        <p:spPr>
          <a:xfrm>
            <a:off x="2592924" y="1595120"/>
            <a:ext cx="8911688" cy="5049520"/>
          </a:xfrm>
        </p:spPr>
        <p:txBody>
          <a:bodyPr rtlCol="0">
            <a:normAutofit lnSpcReduction="10000"/>
          </a:bodyPr>
          <a:lstStyle/>
          <a:p>
            <a:r>
              <a:rPr lang="fr-FR" sz="2500" dirty="0"/>
              <a:t>Interroger et associer des sources de données hétérogènes</a:t>
            </a:r>
          </a:p>
          <a:p>
            <a:endParaRPr lang="fr-FR" sz="2500" dirty="0"/>
          </a:p>
          <a:p>
            <a:r>
              <a:rPr lang="fr-FR" sz="2500" dirty="0"/>
              <a:t>Préparer et nettoyer les données</a:t>
            </a:r>
          </a:p>
          <a:p>
            <a:endParaRPr lang="fr-FR" sz="2500" dirty="0"/>
          </a:p>
          <a:p>
            <a:r>
              <a:rPr lang="fr-FR" sz="2500" dirty="0"/>
              <a:t>Modéliser et optimiser le modèle décisionnel</a:t>
            </a:r>
          </a:p>
          <a:p>
            <a:pPr marL="0" indent="0">
              <a:buNone/>
            </a:pPr>
            <a:endParaRPr lang="fr-FR" sz="2500" dirty="0"/>
          </a:p>
          <a:p>
            <a:r>
              <a:rPr lang="fr-FR" sz="2500" dirty="0"/>
              <a:t>Concevoir des mesures avec le langage DAX </a:t>
            </a:r>
          </a:p>
          <a:p>
            <a:pPr marL="0" indent="0">
              <a:buNone/>
            </a:pPr>
            <a:endParaRPr lang="fr-FR" sz="2500" dirty="0"/>
          </a:p>
          <a:p>
            <a:r>
              <a:rPr lang="fr-FR" sz="2500" dirty="0"/>
              <a:t>Utiliser des éléments visuels pour concevoir des tableaux de bord</a:t>
            </a:r>
          </a:p>
        </p:txBody>
      </p:sp>
      <p:sp>
        <p:nvSpPr>
          <p:cNvPr id="6" name="Espace réservé du numéro de diapositive 5"/>
          <p:cNvSpPr>
            <a:spLocks noGrp="1"/>
          </p:cNvSpPr>
          <p:nvPr>
            <p:ph type="sldNum" sz="quarter" idx="12"/>
          </p:nvPr>
        </p:nvSpPr>
        <p:spPr/>
        <p:txBody>
          <a:bodyPr/>
          <a:lstStyle/>
          <a:p>
            <a:pPr rtl="0"/>
            <a:fld id="{401CF334-2D5C-4859-84A6-CA7E6E43FAEB}" type="slidenum">
              <a:rPr lang="fr-FR" noProof="0" smtClean="0"/>
              <a:t>5</a:t>
            </a:fld>
            <a:endParaRPr lang="fr-FR" noProof="0"/>
          </a:p>
        </p:txBody>
      </p:sp>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Etapes de modifications (2/2)</a:t>
            </a:r>
          </a:p>
        </p:txBody>
      </p:sp>
      <p:sp>
        <p:nvSpPr>
          <p:cNvPr id="3" name="Rectangle 2"/>
          <p:cNvSpPr/>
          <p:nvPr/>
        </p:nvSpPr>
        <p:spPr>
          <a:xfrm>
            <a:off x="2589212" y="2138725"/>
            <a:ext cx="9116291" cy="3416320"/>
          </a:xfrm>
          <a:prstGeom prst="rect">
            <a:avLst/>
          </a:prstGeom>
        </p:spPr>
        <p:txBody>
          <a:bodyPr wrap="square">
            <a:spAutoFit/>
          </a:bodyPr>
          <a:lstStyle/>
          <a:p>
            <a:r>
              <a:rPr lang="fr-FR" dirty="0"/>
              <a:t>Dans </a:t>
            </a:r>
            <a:r>
              <a:rPr lang="fr-FR" b="1" dirty="0"/>
              <a:t>Paramètres d’une requête</a:t>
            </a:r>
            <a:r>
              <a:rPr lang="fr-FR" dirty="0"/>
              <a:t>, la section </a:t>
            </a:r>
            <a:r>
              <a:rPr lang="fr-FR" b="1" dirty="0"/>
              <a:t>Étapes appliquées</a:t>
            </a:r>
            <a:r>
              <a:rPr lang="fr-FR" dirty="0"/>
              <a:t> reflète toutes les étapes de mise en forme appliquées aux données. </a:t>
            </a:r>
          </a:p>
          <a:p>
            <a:endParaRPr lang="fr-FR" dirty="0"/>
          </a:p>
          <a:p>
            <a:r>
              <a:rPr lang="fr-FR" dirty="0"/>
              <a:t>Pour </a:t>
            </a:r>
            <a:r>
              <a:rPr lang="fr-FR" b="1" dirty="0"/>
              <a:t>supprimer une étape </a:t>
            </a:r>
            <a:r>
              <a:rPr lang="fr-FR" dirty="0"/>
              <a:t>quelconque du </a:t>
            </a:r>
          </a:p>
          <a:p>
            <a:r>
              <a:rPr lang="fr-FR" dirty="0"/>
              <a:t>processus de mise en forme, il suffit de </a:t>
            </a:r>
          </a:p>
          <a:p>
            <a:r>
              <a:rPr lang="fr-FR" dirty="0"/>
              <a:t>sélectionner le </a:t>
            </a:r>
            <a:r>
              <a:rPr lang="fr-FR" b="1" dirty="0"/>
              <a:t>X</a:t>
            </a:r>
            <a:r>
              <a:rPr lang="fr-FR" dirty="0"/>
              <a:t> à gauche de l’étape</a:t>
            </a:r>
          </a:p>
          <a:p>
            <a:endParaRPr lang="fr-FR" dirty="0"/>
          </a:p>
          <a:p>
            <a:r>
              <a:rPr lang="fr-FR" dirty="0"/>
              <a:t>Il faut </a:t>
            </a:r>
            <a:r>
              <a:rPr lang="fr-FR" b="1" dirty="0">
                <a:solidFill>
                  <a:schemeClr val="accent1">
                    <a:lumMod val="75000"/>
                  </a:schemeClr>
                </a:solidFill>
              </a:rPr>
              <a:t>penser à renommer les étapes</a:t>
            </a:r>
            <a:r>
              <a:rPr lang="fr-FR" dirty="0"/>
              <a:t>, car </a:t>
            </a:r>
          </a:p>
          <a:p>
            <a:r>
              <a:rPr lang="fr-FR" dirty="0"/>
              <a:t>elles s’intitulent toujours de la même façon. </a:t>
            </a:r>
          </a:p>
          <a:p>
            <a:r>
              <a:rPr lang="fr-FR" dirty="0"/>
              <a:t>Pour s’y retrouver, il vaut mieux leur donner </a:t>
            </a:r>
          </a:p>
          <a:p>
            <a:r>
              <a:rPr lang="fr-FR" dirty="0"/>
              <a:t>des noms en fonction de ce qu’elles font.</a:t>
            </a:r>
          </a:p>
          <a:p>
            <a:r>
              <a:rPr lang="fr-FR" dirty="0"/>
              <a:t>Type modifié renommé Age typé Entier</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50</a:t>
            </a:fld>
            <a:endParaRPr lang="fr-FR" noProof="0"/>
          </a:p>
        </p:txBody>
      </p:sp>
      <p:pic>
        <p:nvPicPr>
          <p:cNvPr id="7" name="Image 6">
            <a:extLst>
              <a:ext uri="{FF2B5EF4-FFF2-40B4-BE49-F238E27FC236}">
                <a16:creationId xmlns:a16="http://schemas.microsoft.com/office/drawing/2014/main" id="{C27E6445-40FE-22B6-9D24-0CD3215F5FCE}"/>
              </a:ext>
            </a:extLst>
          </p:cNvPr>
          <p:cNvPicPr>
            <a:picLocks noChangeAspect="1"/>
          </p:cNvPicPr>
          <p:nvPr/>
        </p:nvPicPr>
        <p:blipFill>
          <a:blip r:embed="rId3"/>
          <a:stretch>
            <a:fillRect/>
          </a:stretch>
        </p:blipFill>
        <p:spPr>
          <a:xfrm>
            <a:off x="8517890" y="2592387"/>
            <a:ext cx="2857500" cy="3400425"/>
          </a:xfrm>
          <a:prstGeom prst="rect">
            <a:avLst/>
          </a:prstGeom>
          <a:ln w="12700">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8898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et tri</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51</a:t>
            </a:fld>
            <a:endParaRPr lang="fr-FR" noProof="0"/>
          </a:p>
        </p:txBody>
      </p:sp>
      <p:pic>
        <p:nvPicPr>
          <p:cNvPr id="5" name="Image 4"/>
          <p:cNvPicPr>
            <a:picLocks noChangeAspect="1"/>
          </p:cNvPicPr>
          <p:nvPr/>
        </p:nvPicPr>
        <p:blipFill>
          <a:blip r:embed="rId3"/>
          <a:stretch>
            <a:fillRect/>
          </a:stretch>
        </p:blipFill>
        <p:spPr>
          <a:xfrm>
            <a:off x="1778475" y="2083149"/>
            <a:ext cx="2409825" cy="2295525"/>
          </a:xfrm>
          <a:prstGeom prst="rect">
            <a:avLst/>
          </a:prstGeom>
        </p:spPr>
      </p:pic>
      <p:pic>
        <p:nvPicPr>
          <p:cNvPr id="6" name="Image 5"/>
          <p:cNvPicPr>
            <a:picLocks noChangeAspect="1"/>
          </p:cNvPicPr>
          <p:nvPr/>
        </p:nvPicPr>
        <p:blipFill>
          <a:blip r:embed="rId4"/>
          <a:stretch>
            <a:fillRect/>
          </a:stretch>
        </p:blipFill>
        <p:spPr>
          <a:xfrm>
            <a:off x="2700496" y="3947182"/>
            <a:ext cx="3857625" cy="1638300"/>
          </a:xfrm>
          <a:prstGeom prst="rect">
            <a:avLst/>
          </a:prstGeom>
        </p:spPr>
      </p:pic>
      <p:cxnSp>
        <p:nvCxnSpPr>
          <p:cNvPr id="8" name="Connecteur droit avec flèche 7"/>
          <p:cNvCxnSpPr/>
          <p:nvPr/>
        </p:nvCxnSpPr>
        <p:spPr>
          <a:xfrm>
            <a:off x="4479686" y="3735557"/>
            <a:ext cx="172720" cy="20320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11" name="Image 10"/>
          <p:cNvPicPr>
            <a:picLocks noChangeAspect="1"/>
          </p:cNvPicPr>
          <p:nvPr/>
        </p:nvPicPr>
        <p:blipFill>
          <a:blip r:embed="rId5"/>
          <a:stretch>
            <a:fillRect/>
          </a:stretch>
        </p:blipFill>
        <p:spPr>
          <a:xfrm>
            <a:off x="6849507" y="2016568"/>
            <a:ext cx="3267075" cy="2962275"/>
          </a:xfrm>
          <a:prstGeom prst="rect">
            <a:avLst/>
          </a:prstGeom>
        </p:spPr>
      </p:pic>
      <p:cxnSp>
        <p:nvCxnSpPr>
          <p:cNvPr id="13" name="Connecteur droit avec flèche 12"/>
          <p:cNvCxnSpPr>
            <a:cxnSpLocks/>
          </p:cNvCxnSpPr>
          <p:nvPr/>
        </p:nvCxnSpPr>
        <p:spPr>
          <a:xfrm flipV="1">
            <a:off x="4652406" y="2331647"/>
            <a:ext cx="2197101" cy="241422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4" name="ZoneTexte 3"/>
          <p:cNvSpPr txBox="1"/>
          <p:nvPr/>
        </p:nvSpPr>
        <p:spPr>
          <a:xfrm>
            <a:off x="1540702" y="5410054"/>
            <a:ext cx="10244898" cy="1200329"/>
          </a:xfrm>
          <a:prstGeom prst="rect">
            <a:avLst/>
          </a:prstGeom>
          <a:noFill/>
        </p:spPr>
        <p:txBody>
          <a:bodyPr wrap="square" rtlCol="0">
            <a:spAutoFit/>
          </a:bodyPr>
          <a:lstStyle/>
          <a:p>
            <a:r>
              <a:rPr lang="fr-FR" dirty="0"/>
              <a:t>On peut avoir des valeurs numériques qui ne sont pas reconnues: car il peut y avoir des valeurs caractères au milieu ou des – dans les cellules vides. Afin d’avoir le bon type de données, il faudra remplacer – par rien du tout : cela va se traduire par des NULL. On pourra ensuite transformer avec le bon type de données.</a:t>
            </a:r>
          </a:p>
        </p:txBody>
      </p:sp>
    </p:spTree>
    <p:extLst>
      <p:ext uri="{BB962C8B-B14F-4D97-AF65-F5344CB8AC3E}">
        <p14:creationId xmlns:p14="http://schemas.microsoft.com/office/powerpoint/2010/main" val="237842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vide par NULL</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52</a:t>
            </a:fld>
            <a:endParaRPr lang="fr-FR" noProof="0"/>
          </a:p>
        </p:txBody>
      </p:sp>
      <p:sp>
        <p:nvSpPr>
          <p:cNvPr id="4" name="ZoneTexte 3"/>
          <p:cNvSpPr txBox="1"/>
          <p:nvPr/>
        </p:nvSpPr>
        <p:spPr>
          <a:xfrm>
            <a:off x="1192696" y="2150019"/>
            <a:ext cx="10473635" cy="3416320"/>
          </a:xfrm>
          <a:prstGeom prst="rect">
            <a:avLst/>
          </a:prstGeom>
          <a:noFill/>
        </p:spPr>
        <p:txBody>
          <a:bodyPr wrap="square" rtlCol="0">
            <a:spAutoFit/>
          </a:bodyPr>
          <a:lstStyle/>
          <a:p>
            <a:pPr algn="just"/>
            <a:r>
              <a:rPr lang="fr-FR" dirty="0"/>
              <a:t>- Des colonnes provenant </a:t>
            </a:r>
            <a:r>
              <a:rPr lang="fr-FR" b="1" i="1" dirty="0"/>
              <a:t>des bases de données </a:t>
            </a:r>
            <a:r>
              <a:rPr lang="fr-FR" dirty="0"/>
              <a:t>contiennent ce que l’on appelle des </a:t>
            </a:r>
            <a:r>
              <a:rPr lang="fr-FR" b="1" dirty="0"/>
              <a:t>NULL</a:t>
            </a:r>
            <a:r>
              <a:rPr lang="fr-FR" dirty="0"/>
              <a:t> lorsqu’une </a:t>
            </a:r>
            <a:r>
              <a:rPr lang="fr-FR" b="1" dirty="0"/>
              <a:t>valeur n’est pas renseignée </a:t>
            </a:r>
            <a:r>
              <a:rPr lang="fr-FR" dirty="0"/>
              <a:t>dans une colonne. Ce n’est pas une valeur vide mais une valeur NULL et Power BI fera la différence dans la partie Rapport.</a:t>
            </a:r>
          </a:p>
          <a:p>
            <a:pPr algn="just"/>
            <a:endParaRPr lang="fr-FR" dirty="0"/>
          </a:p>
          <a:p>
            <a:pPr algn="just"/>
            <a:r>
              <a:rPr lang="fr-FR" dirty="0"/>
              <a:t>- Des colonnes provenant </a:t>
            </a:r>
            <a:r>
              <a:rPr lang="fr-FR" b="1" i="1" dirty="0"/>
              <a:t>d’autres types de sources de données </a:t>
            </a:r>
            <a:r>
              <a:rPr lang="fr-FR" dirty="0"/>
              <a:t>contiendront probablement des </a:t>
            </a:r>
            <a:r>
              <a:rPr lang="fr-FR" b="1" dirty="0"/>
              <a:t>valeurs vides</a:t>
            </a:r>
            <a:r>
              <a:rPr lang="fr-FR" dirty="0"/>
              <a:t> considérées comme telles dans Power BI.</a:t>
            </a:r>
          </a:p>
          <a:p>
            <a:pPr algn="just"/>
            <a:endParaRPr lang="fr-FR" b="1" dirty="0"/>
          </a:p>
          <a:p>
            <a:pPr algn="just"/>
            <a:r>
              <a:rPr lang="fr-FR" b="1" dirty="0"/>
              <a:t>Il est </a:t>
            </a:r>
            <a:r>
              <a:rPr lang="fr-FR" b="1" dirty="0">
                <a:solidFill>
                  <a:srgbClr val="C00000"/>
                </a:solidFill>
              </a:rPr>
              <a:t>essentiel d’harmoniser les données et d’avoir uniquement des NULL </a:t>
            </a:r>
            <a:r>
              <a:rPr lang="fr-FR" b="1" dirty="0"/>
              <a:t>pour gérer correctement ces données non renseignées dans les filtres des rapports !</a:t>
            </a:r>
          </a:p>
          <a:p>
            <a:pPr algn="just"/>
            <a:endParaRPr lang="fr-FR" b="1" dirty="0"/>
          </a:p>
          <a:p>
            <a:pPr algn="just"/>
            <a:r>
              <a:rPr lang="fr-FR" dirty="0"/>
              <a:t>Je vais donc lui dire de remplacer </a:t>
            </a:r>
            <a:r>
              <a:rPr lang="fr-FR" b="1" dirty="0"/>
              <a:t>du vide (je ne renseigne rien) par </a:t>
            </a:r>
            <a:r>
              <a:rPr lang="fr-FR" b="1" dirty="0" err="1"/>
              <a:t>null</a:t>
            </a:r>
            <a:r>
              <a:rPr lang="fr-FR" b="1" dirty="0"/>
              <a:t> </a:t>
            </a:r>
            <a:r>
              <a:rPr lang="fr-FR" dirty="0"/>
              <a:t>(en minuscule et sans guillemets ou apostrophes après sélection des colonnes.</a:t>
            </a:r>
          </a:p>
        </p:txBody>
      </p:sp>
      <p:pic>
        <p:nvPicPr>
          <p:cNvPr id="9" name="Image 8">
            <a:extLst>
              <a:ext uri="{FF2B5EF4-FFF2-40B4-BE49-F238E27FC236}">
                <a16:creationId xmlns:a16="http://schemas.microsoft.com/office/drawing/2014/main" id="{9E7DCB2D-DDA7-E591-7711-CEE1F83E535A}"/>
              </a:ext>
            </a:extLst>
          </p:cNvPr>
          <p:cNvPicPr>
            <a:picLocks noChangeAspect="1"/>
          </p:cNvPicPr>
          <p:nvPr/>
        </p:nvPicPr>
        <p:blipFill>
          <a:blip r:embed="rId3"/>
          <a:stretch>
            <a:fillRect/>
          </a:stretch>
        </p:blipFill>
        <p:spPr>
          <a:xfrm>
            <a:off x="8328991" y="5296813"/>
            <a:ext cx="3337340" cy="1367898"/>
          </a:xfrm>
          <a:prstGeom prst="rect">
            <a:avLst/>
          </a:prstGeom>
        </p:spPr>
      </p:pic>
    </p:spTree>
    <p:extLst>
      <p:ext uri="{BB962C8B-B14F-4D97-AF65-F5344CB8AC3E}">
        <p14:creationId xmlns:p14="http://schemas.microsoft.com/office/powerpoint/2010/main" val="144255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Fractionner les colonnes</a:t>
            </a:r>
          </a:p>
        </p:txBody>
      </p:sp>
      <p:sp>
        <p:nvSpPr>
          <p:cNvPr id="3" name="Rectangle 2"/>
          <p:cNvSpPr/>
          <p:nvPr/>
        </p:nvSpPr>
        <p:spPr>
          <a:xfrm>
            <a:off x="8187691" y="1840073"/>
            <a:ext cx="3474720" cy="4524315"/>
          </a:xfrm>
          <a:prstGeom prst="rect">
            <a:avLst/>
          </a:prstGeom>
        </p:spPr>
        <p:txBody>
          <a:bodyPr wrap="square">
            <a:spAutoFit/>
          </a:bodyPr>
          <a:lstStyle/>
          <a:p>
            <a:pPr marL="342900" indent="-342900" algn="just">
              <a:buAutoNum type="arabicPeriod"/>
            </a:pPr>
            <a:r>
              <a:rPr lang="fr-FR" dirty="0"/>
              <a:t>Dupliquer la colonne que l’on souhaite fractionner en deux</a:t>
            </a:r>
          </a:p>
          <a:p>
            <a:pPr marL="342900" indent="-342900" algn="just">
              <a:buAutoNum type="arabicPeriod"/>
            </a:pPr>
            <a:r>
              <a:rPr lang="fr-FR" dirty="0"/>
              <a:t>Renommer la nouvelle colonne</a:t>
            </a:r>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r>
              <a:rPr lang="fr-FR" dirty="0"/>
              <a:t>Fractionner par </a:t>
            </a:r>
            <a:r>
              <a:rPr lang="fr-FR" b="1" dirty="0"/>
              <a:t>nombre de caractères </a:t>
            </a:r>
            <a:r>
              <a:rPr lang="fr-FR" dirty="0"/>
              <a:t>(prendre les 3 à droite) sur la colonne dupliquée</a:t>
            </a:r>
          </a:p>
          <a:p>
            <a:pPr algn="just"/>
            <a:r>
              <a:rPr lang="fr-FR" dirty="0"/>
              <a:t>ou par </a:t>
            </a:r>
            <a:r>
              <a:rPr lang="fr-FR" b="1" dirty="0"/>
              <a:t>délimitateur</a:t>
            </a:r>
            <a:r>
              <a:rPr lang="fr-FR" dirty="0"/>
              <a:t> (si ; ou , ou autre qui nous permet de couper entre les deux)</a:t>
            </a:r>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53</a:t>
            </a:fld>
            <a:endParaRPr lang="fr-FR" noProof="0"/>
          </a:p>
        </p:txBody>
      </p:sp>
      <p:pic>
        <p:nvPicPr>
          <p:cNvPr id="5" name="Image 4"/>
          <p:cNvPicPr>
            <a:picLocks noChangeAspect="1"/>
          </p:cNvPicPr>
          <p:nvPr/>
        </p:nvPicPr>
        <p:blipFill>
          <a:blip r:embed="rId3"/>
          <a:stretch>
            <a:fillRect/>
          </a:stretch>
        </p:blipFill>
        <p:spPr>
          <a:xfrm>
            <a:off x="1421765" y="1917383"/>
            <a:ext cx="3638550" cy="1514475"/>
          </a:xfrm>
          <a:prstGeom prst="rect">
            <a:avLst/>
          </a:prstGeom>
        </p:spPr>
      </p:pic>
      <p:pic>
        <p:nvPicPr>
          <p:cNvPr id="6" name="Image 5"/>
          <p:cNvPicPr>
            <a:picLocks noChangeAspect="1"/>
          </p:cNvPicPr>
          <p:nvPr/>
        </p:nvPicPr>
        <p:blipFill>
          <a:blip r:embed="rId4"/>
          <a:stretch>
            <a:fillRect/>
          </a:stretch>
        </p:blipFill>
        <p:spPr>
          <a:xfrm>
            <a:off x="5277802" y="2184082"/>
            <a:ext cx="2124075" cy="981075"/>
          </a:xfrm>
          <a:prstGeom prst="rect">
            <a:avLst/>
          </a:prstGeom>
        </p:spPr>
      </p:pic>
      <p:pic>
        <p:nvPicPr>
          <p:cNvPr id="7" name="Image 6"/>
          <p:cNvPicPr>
            <a:picLocks noChangeAspect="1"/>
          </p:cNvPicPr>
          <p:nvPr/>
        </p:nvPicPr>
        <p:blipFill>
          <a:blip r:embed="rId5"/>
          <a:stretch>
            <a:fillRect/>
          </a:stretch>
        </p:blipFill>
        <p:spPr>
          <a:xfrm>
            <a:off x="1421765" y="3596796"/>
            <a:ext cx="6134100" cy="1352550"/>
          </a:xfrm>
          <a:prstGeom prst="rect">
            <a:avLst/>
          </a:prstGeom>
        </p:spPr>
      </p:pic>
      <p:pic>
        <p:nvPicPr>
          <p:cNvPr id="8" name="Image 7"/>
          <p:cNvPicPr>
            <a:picLocks noChangeAspect="1"/>
          </p:cNvPicPr>
          <p:nvPr/>
        </p:nvPicPr>
        <p:blipFill>
          <a:blip r:embed="rId6"/>
          <a:stretch>
            <a:fillRect/>
          </a:stretch>
        </p:blipFill>
        <p:spPr>
          <a:xfrm>
            <a:off x="1421765" y="4717840"/>
            <a:ext cx="4016692" cy="1646548"/>
          </a:xfrm>
          <a:prstGeom prst="rect">
            <a:avLst/>
          </a:prstGeom>
        </p:spPr>
      </p:pic>
      <p:sp>
        <p:nvSpPr>
          <p:cNvPr id="9" name="ZoneTexte 8"/>
          <p:cNvSpPr txBox="1"/>
          <p:nvPr/>
        </p:nvSpPr>
        <p:spPr>
          <a:xfrm>
            <a:off x="4488815" y="2184082"/>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1</a:t>
            </a:r>
          </a:p>
        </p:txBody>
      </p:sp>
      <p:sp>
        <p:nvSpPr>
          <p:cNvPr id="10" name="ZoneTexte 9"/>
          <p:cNvSpPr txBox="1"/>
          <p:nvPr/>
        </p:nvSpPr>
        <p:spPr>
          <a:xfrm>
            <a:off x="7241539" y="2778440"/>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2</a:t>
            </a:r>
          </a:p>
        </p:txBody>
      </p:sp>
      <p:sp>
        <p:nvSpPr>
          <p:cNvPr id="11" name="ZoneTexte 10"/>
          <p:cNvSpPr txBox="1"/>
          <p:nvPr/>
        </p:nvSpPr>
        <p:spPr>
          <a:xfrm>
            <a:off x="5438457" y="4846713"/>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3</a:t>
            </a:r>
          </a:p>
        </p:txBody>
      </p:sp>
      <p:cxnSp>
        <p:nvCxnSpPr>
          <p:cNvPr id="13" name="Connecteur droit avec flèche 12"/>
          <p:cNvCxnSpPr/>
          <p:nvPr/>
        </p:nvCxnSpPr>
        <p:spPr>
          <a:xfrm flipH="1">
            <a:off x="1879600" y="5216045"/>
            <a:ext cx="3558857" cy="5917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1676400" y="6421120"/>
            <a:ext cx="13716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8" name="Image 17"/>
          <p:cNvPicPr>
            <a:picLocks noChangeAspect="1"/>
          </p:cNvPicPr>
          <p:nvPr/>
        </p:nvPicPr>
        <p:blipFill>
          <a:blip r:embed="rId7"/>
          <a:stretch>
            <a:fillRect/>
          </a:stretch>
        </p:blipFill>
        <p:spPr>
          <a:xfrm>
            <a:off x="4677727" y="5388736"/>
            <a:ext cx="3409950" cy="800100"/>
          </a:xfrm>
          <a:prstGeom prst="rect">
            <a:avLst/>
          </a:prstGeom>
        </p:spPr>
      </p:pic>
      <p:cxnSp>
        <p:nvCxnSpPr>
          <p:cNvPr id="20" name="Connecteur droit avec flèche 19"/>
          <p:cNvCxnSpPr/>
          <p:nvPr/>
        </p:nvCxnSpPr>
        <p:spPr>
          <a:xfrm>
            <a:off x="3430111" y="5772620"/>
            <a:ext cx="114188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2321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(1/2)</a:t>
            </a:r>
          </a:p>
        </p:txBody>
      </p:sp>
      <p:sp>
        <p:nvSpPr>
          <p:cNvPr id="5" name="Espace réservé du numéro de diapositive 4">
            <a:extLst>
              <a:ext uri="{FF2B5EF4-FFF2-40B4-BE49-F238E27FC236}">
                <a16:creationId xmlns:a16="http://schemas.microsoft.com/office/drawing/2014/main" id="{2C0D4047-3CC8-4C07-A02E-ED05CE4EEA4C}"/>
              </a:ext>
            </a:extLst>
          </p:cNvPr>
          <p:cNvSpPr>
            <a:spLocks noGrp="1"/>
          </p:cNvSpPr>
          <p:nvPr>
            <p:ph type="sldNum" sz="quarter" idx="12"/>
          </p:nvPr>
        </p:nvSpPr>
        <p:spPr/>
        <p:txBody>
          <a:bodyPr/>
          <a:lstStyle/>
          <a:p>
            <a:pPr rtl="0"/>
            <a:fld id="{401CF334-2D5C-4859-84A6-CA7E6E43FAEB}" type="slidenum">
              <a:rPr lang="fr-FR" noProof="0" smtClean="0"/>
              <a:t>54</a:t>
            </a:fld>
            <a:endParaRPr lang="fr-FR" noProof="0"/>
          </a:p>
        </p:txBody>
      </p:sp>
      <p:sp>
        <p:nvSpPr>
          <p:cNvPr id="4" name="Espace réservé du contenu 7">
            <a:extLst>
              <a:ext uri="{FF2B5EF4-FFF2-40B4-BE49-F238E27FC236}">
                <a16:creationId xmlns:a16="http://schemas.microsoft.com/office/drawing/2014/main" id="{B57BBEE1-E4FB-B8CA-A8CF-AB700FC8B476}"/>
              </a:ext>
            </a:extLst>
          </p:cNvPr>
          <p:cNvSpPr>
            <a:spLocks noGrp="1"/>
          </p:cNvSpPr>
          <p:nvPr>
            <p:ph idx="1"/>
          </p:nvPr>
        </p:nvSpPr>
        <p:spPr>
          <a:xfrm>
            <a:off x="1370012" y="1859434"/>
            <a:ext cx="8348619" cy="4167204"/>
          </a:xfrm>
        </p:spPr>
        <p:txBody>
          <a:bodyPr>
            <a:normAutofit fontScale="77500" lnSpcReduction="20000"/>
          </a:bodyPr>
          <a:lstStyle/>
          <a:p>
            <a:pPr marL="285750" indent="-285750" algn="just">
              <a:buFont typeface="Wingdings" panose="05000000000000000000" pitchFamily="2" charset="2"/>
              <a:buChar char="Ø"/>
            </a:pPr>
            <a:r>
              <a:rPr lang="fr-FR" dirty="0"/>
              <a:t>Sur l’onglet « Accueil », après l’espace de transformation, se trouve un espace s’intitulant </a:t>
            </a:r>
            <a:r>
              <a:rPr lang="fr-FR" b="1" dirty="0"/>
              <a:t>« Combiner », </a:t>
            </a:r>
            <a:r>
              <a:rPr lang="fr-FR" dirty="0"/>
              <a:t>ou un bouton du même nom si l’écran est trop petit pour tout afficher.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b="1" dirty="0"/>
              <a:t>Deux outils y sont présents </a:t>
            </a:r>
            <a:r>
              <a:rPr lang="fr-FR" dirty="0"/>
              <a:t>: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b="1" dirty="0"/>
              <a:t>Fusionner les requêtes</a:t>
            </a:r>
            <a:r>
              <a:rPr lang="fr-FR" dirty="0"/>
              <a:t> : cet outil permet de faire une jointure entre deux tables. Pour les novices du langage SQL, cela signifie que l’on précise quelles sont les colonnes de correspondances entre les deux tables afin de récupérer ensuite des colonnes de la seconde table sur la première table. Un peu comme une fonction </a:t>
            </a:r>
            <a:r>
              <a:rPr lang="fr-FR" dirty="0" err="1"/>
              <a:t>RechercheV</a:t>
            </a:r>
            <a:r>
              <a:rPr lang="fr-FR" dirty="0"/>
              <a:t> sur Excel mais avec un niveau de complexité en plus.</a:t>
            </a:r>
          </a:p>
          <a:p>
            <a:pPr algn="just"/>
            <a:endParaRPr lang="fr-FR" dirty="0"/>
          </a:p>
          <a:p>
            <a:pPr marL="285750" indent="-285750" algn="just">
              <a:buFont typeface="Wingdings" panose="05000000000000000000" pitchFamily="2" charset="2"/>
              <a:buChar char="ü"/>
            </a:pPr>
            <a:r>
              <a:rPr lang="fr-FR" b="1" dirty="0"/>
              <a:t>Ajouter des requêtes </a:t>
            </a:r>
            <a:r>
              <a:rPr lang="fr-FR" dirty="0"/>
              <a:t>: cet outil permet d’ajouter les lignes d’une table2 à la suite des lignes d’une table1, si les colonnes sont identiques : nom et positionnement. </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dirty="0"/>
              <a:t>Pour utiliser chacun d’eux, il est </a:t>
            </a:r>
            <a:r>
              <a:rPr lang="fr-FR" u="sng" dirty="0"/>
              <a:t>primordial d’avoir sélectionné/cliqué </a:t>
            </a:r>
            <a:r>
              <a:rPr lang="fr-FR" dirty="0"/>
              <a:t>sur la table (requête) sur laquelle nous souhaitons rajouter des lignes ou des colonnes.</a:t>
            </a:r>
          </a:p>
        </p:txBody>
      </p:sp>
      <p:pic>
        <p:nvPicPr>
          <p:cNvPr id="6" name="Image 5">
            <a:extLst>
              <a:ext uri="{FF2B5EF4-FFF2-40B4-BE49-F238E27FC236}">
                <a16:creationId xmlns:a16="http://schemas.microsoft.com/office/drawing/2014/main" id="{E8954D12-121A-F05B-5A5F-29A5ACB5C13D}"/>
              </a:ext>
            </a:extLst>
          </p:cNvPr>
          <p:cNvPicPr>
            <a:picLocks noChangeAspect="1"/>
          </p:cNvPicPr>
          <p:nvPr/>
        </p:nvPicPr>
        <p:blipFill>
          <a:blip r:embed="rId3"/>
          <a:stretch>
            <a:fillRect/>
          </a:stretch>
        </p:blipFill>
        <p:spPr>
          <a:xfrm>
            <a:off x="9718631" y="2628431"/>
            <a:ext cx="2037718" cy="19674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4934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(2/2)</a:t>
            </a:r>
          </a:p>
        </p:txBody>
      </p:sp>
      <p:sp>
        <p:nvSpPr>
          <p:cNvPr id="4" name="Rectangle 3"/>
          <p:cNvSpPr/>
          <p:nvPr/>
        </p:nvSpPr>
        <p:spPr>
          <a:xfrm>
            <a:off x="6744072" y="2062371"/>
            <a:ext cx="4737611" cy="3416320"/>
          </a:xfrm>
          <a:prstGeom prst="rect">
            <a:avLst/>
          </a:prstGeom>
        </p:spPr>
        <p:txBody>
          <a:bodyPr wrap="square">
            <a:spAutoFit/>
          </a:bodyPr>
          <a:lstStyle/>
          <a:p>
            <a:pPr algn="just"/>
            <a:r>
              <a:rPr lang="fr-FR" dirty="0"/>
              <a:t>Pour commencer, dans le volet gauche de l’Éditeur de requête, sélectionnez la requête </a:t>
            </a:r>
            <a:r>
              <a:rPr lang="fr-FR" i="1" dirty="0"/>
              <a:t>dans laquelle</a:t>
            </a:r>
            <a:r>
              <a:rPr lang="fr-FR" dirty="0"/>
              <a:t> nous voulons que l’autre requête fusionne, dans ce cas </a:t>
            </a:r>
            <a:r>
              <a:rPr lang="fr-FR" i="1" dirty="0"/>
              <a:t>notre 1</a:t>
            </a:r>
            <a:r>
              <a:rPr lang="fr-FR" i="1" baseline="30000" dirty="0"/>
              <a:t>ère</a:t>
            </a:r>
            <a:r>
              <a:rPr lang="fr-FR" i="1" dirty="0"/>
              <a:t> requête</a:t>
            </a:r>
            <a:r>
              <a:rPr lang="fr-FR" dirty="0"/>
              <a:t>.</a:t>
            </a:r>
          </a:p>
          <a:p>
            <a:pPr algn="just"/>
            <a:endParaRPr lang="fr-FR" dirty="0"/>
          </a:p>
          <a:p>
            <a:pPr algn="just"/>
            <a:r>
              <a:rPr lang="fr-FR" dirty="0"/>
              <a:t>Ensuite, sélectionnez Fusionner les requêtes sous l’onglet Accueil (1).</a:t>
            </a:r>
          </a:p>
          <a:p>
            <a:pPr algn="just"/>
            <a:endParaRPr lang="fr-FR" dirty="0"/>
          </a:p>
          <a:p>
            <a:pPr algn="just"/>
            <a:r>
              <a:rPr lang="fr-FR" dirty="0"/>
              <a:t>Pour chaque état : un ISO correspondant apparaîtra. </a:t>
            </a:r>
          </a:p>
          <a:p>
            <a:pPr algn="just"/>
            <a:r>
              <a:rPr lang="fr-FR" dirty="0"/>
              <a:t>Spécifier la colonne qui s’affiche (2).</a:t>
            </a:r>
          </a:p>
        </p:txBody>
      </p:sp>
      <p:pic>
        <p:nvPicPr>
          <p:cNvPr id="5" name="Image 4"/>
          <p:cNvPicPr>
            <a:picLocks noChangeAspect="1"/>
          </p:cNvPicPr>
          <p:nvPr/>
        </p:nvPicPr>
        <p:blipFill>
          <a:blip r:embed="rId3"/>
          <a:stretch>
            <a:fillRect/>
          </a:stretch>
        </p:blipFill>
        <p:spPr>
          <a:xfrm>
            <a:off x="2076939" y="1513161"/>
            <a:ext cx="4261547" cy="3591410"/>
          </a:xfrm>
          <a:prstGeom prst="rect">
            <a:avLst/>
          </a:prstGeom>
        </p:spPr>
      </p:pic>
      <p:cxnSp>
        <p:nvCxnSpPr>
          <p:cNvPr id="6" name="Connecteur droit avec flèche 5"/>
          <p:cNvCxnSpPr/>
          <p:nvPr/>
        </p:nvCxnSpPr>
        <p:spPr>
          <a:xfrm flipH="1">
            <a:off x="2325546" y="2276872"/>
            <a:ext cx="71115" cy="1063176"/>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3431705" y="2847201"/>
            <a:ext cx="2501195"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FR" dirty="0"/>
              <a:t>Clé de jointure : identique entre chaque table</a:t>
            </a:r>
          </a:p>
        </p:txBody>
      </p:sp>
      <p:pic>
        <p:nvPicPr>
          <p:cNvPr id="8" name="Image 7"/>
          <p:cNvPicPr>
            <a:picLocks noChangeAspect="1"/>
          </p:cNvPicPr>
          <p:nvPr/>
        </p:nvPicPr>
        <p:blipFill>
          <a:blip r:embed="rId4"/>
          <a:stretch>
            <a:fillRect/>
          </a:stretch>
        </p:blipFill>
        <p:spPr>
          <a:xfrm>
            <a:off x="3927469" y="4638706"/>
            <a:ext cx="2869612" cy="1679969"/>
          </a:xfrm>
          <a:prstGeom prst="rect">
            <a:avLst/>
          </a:prstGeom>
        </p:spPr>
      </p:pic>
      <p:sp>
        <p:nvSpPr>
          <p:cNvPr id="9" name="Espace réservé du numéro de diapositive 8">
            <a:extLst>
              <a:ext uri="{FF2B5EF4-FFF2-40B4-BE49-F238E27FC236}">
                <a16:creationId xmlns:a16="http://schemas.microsoft.com/office/drawing/2014/main" id="{01E54205-3486-4F0D-8C4A-1A4AEDBE7B09}"/>
              </a:ext>
            </a:extLst>
          </p:cNvPr>
          <p:cNvSpPr>
            <a:spLocks noGrp="1"/>
          </p:cNvSpPr>
          <p:nvPr>
            <p:ph type="sldNum" sz="quarter" idx="12"/>
          </p:nvPr>
        </p:nvSpPr>
        <p:spPr/>
        <p:txBody>
          <a:bodyPr/>
          <a:lstStyle/>
          <a:p>
            <a:pPr rtl="0"/>
            <a:fld id="{401CF334-2D5C-4859-84A6-CA7E6E43FAEB}" type="slidenum">
              <a:rPr lang="fr-FR" noProof="0" smtClean="0"/>
              <a:t>55</a:t>
            </a:fld>
            <a:endParaRPr lang="fr-FR" noProof="0"/>
          </a:p>
        </p:txBody>
      </p:sp>
    </p:spTree>
    <p:extLst>
      <p:ext uri="{BB962C8B-B14F-4D97-AF65-F5344CB8AC3E}">
        <p14:creationId xmlns:p14="http://schemas.microsoft.com/office/powerpoint/2010/main" val="40599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Ajouter</a:t>
            </a:r>
          </a:p>
        </p:txBody>
      </p:sp>
      <p:sp>
        <p:nvSpPr>
          <p:cNvPr id="3" name="Rectangle 2"/>
          <p:cNvSpPr/>
          <p:nvPr/>
        </p:nvSpPr>
        <p:spPr>
          <a:xfrm>
            <a:off x="2855640" y="1988841"/>
            <a:ext cx="6984776" cy="3693319"/>
          </a:xfrm>
          <a:prstGeom prst="rect">
            <a:avLst/>
          </a:prstGeom>
        </p:spPr>
        <p:txBody>
          <a:bodyPr wrap="square">
            <a:spAutoFit/>
          </a:bodyPr>
          <a:lstStyle/>
          <a:p>
            <a:pPr algn="just"/>
            <a:r>
              <a:rPr lang="fr-FR" dirty="0"/>
              <a:t>Ajouter les données permet de </a:t>
            </a:r>
            <a:r>
              <a:rPr lang="fr-FR" b="1" dirty="0"/>
              <a:t>fusionner deux requêtes </a:t>
            </a:r>
            <a:r>
              <a:rPr lang="fr-FR" dirty="0"/>
              <a:t>/ tables différentes.</a:t>
            </a:r>
          </a:p>
          <a:p>
            <a:pPr algn="just"/>
            <a:r>
              <a:rPr lang="fr-FR" dirty="0"/>
              <a:t>Mais ici, c’est une fusion des lignes.</a:t>
            </a:r>
          </a:p>
          <a:p>
            <a:pPr algn="just"/>
            <a:endParaRPr lang="fr-FR" dirty="0"/>
          </a:p>
          <a:p>
            <a:pPr algn="just"/>
            <a:r>
              <a:rPr lang="fr-FR" dirty="0"/>
              <a:t>Imaginons que nous avons deux tables identiques, un avec les données de vente de la </a:t>
            </a:r>
            <a:r>
              <a:rPr lang="fr-FR" dirty="0" err="1"/>
              <a:t>france</a:t>
            </a:r>
            <a:r>
              <a:rPr lang="fr-FR" dirty="0"/>
              <a:t> et une autre avec celles de l’Espagne.</a:t>
            </a:r>
          </a:p>
          <a:p>
            <a:pPr algn="just"/>
            <a:r>
              <a:rPr lang="fr-FR" dirty="0"/>
              <a:t>Afin de faire plus facilement des tableaux de bords avec les mêmes indicateurs sur les deux pays, on souhaite rajouter sur notre 1</a:t>
            </a:r>
            <a:r>
              <a:rPr lang="fr-FR" baseline="30000" dirty="0"/>
              <a:t>ère</a:t>
            </a:r>
            <a:r>
              <a:rPr lang="fr-FR" dirty="0"/>
              <a:t> requête (France), les lignes correspondantes à l’Espagne.</a:t>
            </a:r>
          </a:p>
          <a:p>
            <a:pPr algn="just"/>
            <a:endParaRPr lang="fr-FR" dirty="0"/>
          </a:p>
          <a:p>
            <a:pPr algn="just"/>
            <a:r>
              <a:rPr lang="fr-FR" dirty="0"/>
              <a:t>On sélectionne les deux tables à ajouter !!!!</a:t>
            </a:r>
          </a:p>
        </p:txBody>
      </p:sp>
      <p:sp>
        <p:nvSpPr>
          <p:cNvPr id="5" name="Espace réservé du numéro de diapositive 4">
            <a:extLst>
              <a:ext uri="{FF2B5EF4-FFF2-40B4-BE49-F238E27FC236}">
                <a16:creationId xmlns:a16="http://schemas.microsoft.com/office/drawing/2014/main" id="{3D2217EF-B348-43B7-A17E-1B0DCD42759A}"/>
              </a:ext>
            </a:extLst>
          </p:cNvPr>
          <p:cNvSpPr>
            <a:spLocks noGrp="1"/>
          </p:cNvSpPr>
          <p:nvPr>
            <p:ph type="sldNum" sz="quarter" idx="12"/>
          </p:nvPr>
        </p:nvSpPr>
        <p:spPr/>
        <p:txBody>
          <a:bodyPr/>
          <a:lstStyle/>
          <a:p>
            <a:pPr rtl="0"/>
            <a:fld id="{401CF334-2D5C-4859-84A6-CA7E6E43FAEB}" type="slidenum">
              <a:rPr lang="fr-FR" noProof="0" smtClean="0"/>
              <a:t>56</a:t>
            </a:fld>
            <a:endParaRPr lang="fr-FR" noProof="0"/>
          </a:p>
        </p:txBody>
      </p:sp>
    </p:spTree>
    <p:extLst>
      <p:ext uri="{BB962C8B-B14F-4D97-AF65-F5344CB8AC3E}">
        <p14:creationId xmlns:p14="http://schemas.microsoft.com/office/powerpoint/2010/main" val="336776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Créer des groupes de requêtes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57</a:t>
            </a:fld>
            <a:endParaRPr lang="fr-FR" noProof="0"/>
          </a:p>
        </p:txBody>
      </p:sp>
      <p:pic>
        <p:nvPicPr>
          <p:cNvPr id="7" name="Image 6">
            <a:extLst>
              <a:ext uri="{FF2B5EF4-FFF2-40B4-BE49-F238E27FC236}">
                <a16:creationId xmlns:a16="http://schemas.microsoft.com/office/drawing/2014/main" id="{FEADD877-6000-4768-9C4E-230CE5A25157}"/>
              </a:ext>
            </a:extLst>
          </p:cNvPr>
          <p:cNvPicPr>
            <a:picLocks noChangeAspect="1"/>
          </p:cNvPicPr>
          <p:nvPr/>
        </p:nvPicPr>
        <p:blipFill>
          <a:blip r:embed="rId3"/>
          <a:stretch>
            <a:fillRect/>
          </a:stretch>
        </p:blipFill>
        <p:spPr>
          <a:xfrm>
            <a:off x="1311579" y="1905000"/>
            <a:ext cx="4140219" cy="2912020"/>
          </a:xfrm>
          <a:prstGeom prst="rect">
            <a:avLst/>
          </a:prstGeom>
          <a:ln>
            <a:noFill/>
          </a:ln>
          <a:effectLst>
            <a:outerShdw blurRad="190500" algn="tl" rotWithShape="0">
              <a:srgbClr val="000000">
                <a:alpha val="70000"/>
              </a:srgbClr>
            </a:outerShdw>
          </a:effectLst>
        </p:spPr>
      </p:pic>
      <p:pic>
        <p:nvPicPr>
          <p:cNvPr id="8" name="Image 7">
            <a:extLst>
              <a:ext uri="{FF2B5EF4-FFF2-40B4-BE49-F238E27FC236}">
                <a16:creationId xmlns:a16="http://schemas.microsoft.com/office/drawing/2014/main" id="{4AE62E8E-EC13-491F-86EB-CF3D56158C26}"/>
              </a:ext>
            </a:extLst>
          </p:cNvPr>
          <p:cNvPicPr>
            <a:picLocks noChangeAspect="1"/>
          </p:cNvPicPr>
          <p:nvPr/>
        </p:nvPicPr>
        <p:blipFill>
          <a:blip r:embed="rId4"/>
          <a:stretch>
            <a:fillRect/>
          </a:stretch>
        </p:blipFill>
        <p:spPr>
          <a:xfrm>
            <a:off x="5561087" y="2184048"/>
            <a:ext cx="3629197" cy="2385127"/>
          </a:xfrm>
          <a:prstGeom prst="rect">
            <a:avLst/>
          </a:prstGeom>
          <a:ln>
            <a:noFill/>
          </a:ln>
          <a:effectLst>
            <a:outerShdw blurRad="190500" algn="tl" rotWithShape="0">
              <a:srgbClr val="000000">
                <a:alpha val="70000"/>
              </a:srgbClr>
            </a:outerShdw>
          </a:effectLst>
        </p:spPr>
      </p:pic>
      <p:pic>
        <p:nvPicPr>
          <p:cNvPr id="9" name="Image 8">
            <a:extLst>
              <a:ext uri="{FF2B5EF4-FFF2-40B4-BE49-F238E27FC236}">
                <a16:creationId xmlns:a16="http://schemas.microsoft.com/office/drawing/2014/main" id="{FDABC9AD-AFA9-4B94-9B96-6ED7C118BA22}"/>
              </a:ext>
            </a:extLst>
          </p:cNvPr>
          <p:cNvPicPr>
            <a:picLocks noChangeAspect="1"/>
          </p:cNvPicPr>
          <p:nvPr/>
        </p:nvPicPr>
        <p:blipFill>
          <a:blip r:embed="rId5"/>
          <a:stretch>
            <a:fillRect/>
          </a:stretch>
        </p:blipFill>
        <p:spPr>
          <a:xfrm>
            <a:off x="9299573" y="2146572"/>
            <a:ext cx="1819275" cy="2428875"/>
          </a:xfrm>
          <a:prstGeom prst="rect">
            <a:avLst/>
          </a:prstGeom>
        </p:spPr>
      </p:pic>
      <p:sp>
        <p:nvSpPr>
          <p:cNvPr id="16" name="Rectangle 15">
            <a:extLst>
              <a:ext uri="{FF2B5EF4-FFF2-40B4-BE49-F238E27FC236}">
                <a16:creationId xmlns:a16="http://schemas.microsoft.com/office/drawing/2014/main" id="{7680A1AC-F915-43DE-AA83-C763E7D842C4}"/>
              </a:ext>
            </a:extLst>
          </p:cNvPr>
          <p:cNvSpPr/>
          <p:nvPr/>
        </p:nvSpPr>
        <p:spPr>
          <a:xfrm>
            <a:off x="1311579" y="4939549"/>
            <a:ext cx="10307726" cy="1200329"/>
          </a:xfrm>
          <a:prstGeom prst="rect">
            <a:avLst/>
          </a:prstGeom>
        </p:spPr>
        <p:txBody>
          <a:bodyPr wrap="square">
            <a:spAutoFit/>
          </a:bodyPr>
          <a:lstStyle/>
          <a:p>
            <a:r>
              <a:rPr lang="fr-FR" dirty="0"/>
              <a:t>Cliquer droit sur la requête,</a:t>
            </a:r>
          </a:p>
          <a:p>
            <a:r>
              <a:rPr lang="fr-FR" dirty="0"/>
              <a:t>Déplacer vers le groupe (si déjà existant le sélectionner), sinon cliquer sur nouveau groupe,</a:t>
            </a:r>
          </a:p>
          <a:p>
            <a:r>
              <a:rPr lang="fr-FR" dirty="0"/>
              <a:t>Le nommer et faire une description.</a:t>
            </a:r>
          </a:p>
          <a:p>
            <a:r>
              <a:rPr lang="fr-FR" dirty="0"/>
              <a:t>Vous aurez ensuite des groupes de requêtes, qui permettent d’organiser ces dernières.</a:t>
            </a:r>
          </a:p>
        </p:txBody>
      </p:sp>
    </p:spTree>
    <p:extLst>
      <p:ext uri="{BB962C8B-B14F-4D97-AF65-F5344CB8AC3E}">
        <p14:creationId xmlns:p14="http://schemas.microsoft.com/office/powerpoint/2010/main" val="41644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Désactiver le chargement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58</a:t>
            </a:fld>
            <a:endParaRPr lang="fr-FR" noProof="0"/>
          </a:p>
        </p:txBody>
      </p:sp>
      <p:sp>
        <p:nvSpPr>
          <p:cNvPr id="16" name="Rectangle 15">
            <a:extLst>
              <a:ext uri="{FF2B5EF4-FFF2-40B4-BE49-F238E27FC236}">
                <a16:creationId xmlns:a16="http://schemas.microsoft.com/office/drawing/2014/main" id="{7680A1AC-F915-43DE-AA83-C763E7D842C4}"/>
              </a:ext>
            </a:extLst>
          </p:cNvPr>
          <p:cNvSpPr/>
          <p:nvPr/>
        </p:nvSpPr>
        <p:spPr>
          <a:xfrm>
            <a:off x="5723465" y="1946449"/>
            <a:ext cx="6208891" cy="4832092"/>
          </a:xfrm>
          <a:prstGeom prst="rect">
            <a:avLst/>
          </a:prstGeom>
        </p:spPr>
        <p:txBody>
          <a:bodyPr wrap="square">
            <a:spAutoFit/>
          </a:bodyPr>
          <a:lstStyle/>
          <a:p>
            <a:pPr marL="285750" indent="-285750" algn="just">
              <a:buFont typeface="Wingdings" panose="05000000000000000000" pitchFamily="2" charset="2"/>
              <a:buChar char="Ø"/>
            </a:pPr>
            <a:r>
              <a:rPr lang="fr-FR" sz="1600" dirty="0"/>
              <a:t>Par défaut, chaque requête/table à laquelle on s’est connecté via Power </a:t>
            </a:r>
            <a:r>
              <a:rPr lang="fr-FR" sz="1600" dirty="0" err="1"/>
              <a:t>Query</a:t>
            </a:r>
            <a:r>
              <a:rPr lang="fr-FR" sz="1600" dirty="0"/>
              <a:t>, </a:t>
            </a:r>
            <a:r>
              <a:rPr lang="fr-FR" sz="1600" b="1" dirty="0"/>
              <a:t>est chargée automatiquement dans Power BI.</a:t>
            </a:r>
          </a:p>
          <a:p>
            <a:pPr algn="just"/>
            <a:endParaRPr lang="fr-FR" sz="1600" dirty="0"/>
          </a:p>
          <a:p>
            <a:pPr algn="just"/>
            <a:r>
              <a:rPr lang="fr-FR" sz="1600" dirty="0"/>
              <a:t>Afin de </a:t>
            </a:r>
            <a:r>
              <a:rPr lang="fr-FR" sz="1600" b="1" dirty="0"/>
              <a:t>désactiver le chargement</a:t>
            </a:r>
            <a:r>
              <a:rPr lang="fr-FR" sz="1600" dirty="0"/>
              <a:t>, il suffit de cliquer sur la case cochée par défaut.</a:t>
            </a:r>
          </a:p>
          <a:p>
            <a:pPr algn="just"/>
            <a:r>
              <a:rPr lang="fr-FR" sz="1600" i="1" dirty="0"/>
              <a:t>On pourra donc combiner des requêtes puis désactiver celle dont on n’a plus besoin.</a:t>
            </a:r>
          </a:p>
          <a:p>
            <a:pPr algn="just"/>
            <a:endParaRPr lang="fr-FR" sz="1600" dirty="0"/>
          </a:p>
          <a:p>
            <a:pPr marL="285750" indent="-285750" algn="just">
              <a:buFont typeface="Wingdings" panose="05000000000000000000" pitchFamily="2" charset="2"/>
              <a:buChar char="Ø"/>
            </a:pPr>
            <a:r>
              <a:rPr lang="fr-FR" sz="1600" dirty="0"/>
              <a:t>Pour information, on peut aussi </a:t>
            </a:r>
            <a:r>
              <a:rPr lang="fr-FR" sz="1600" b="1" dirty="0"/>
              <a:t>exclure une requête de l’actualisation du rapport.</a:t>
            </a:r>
          </a:p>
          <a:p>
            <a:pPr marL="285750" indent="-285750" algn="just">
              <a:buFont typeface="Wingdings" panose="05000000000000000000" pitchFamily="2" charset="2"/>
              <a:buChar char="Ø"/>
            </a:pPr>
            <a:endParaRPr lang="fr-FR" sz="1600" dirty="0"/>
          </a:p>
          <a:p>
            <a:pPr algn="just"/>
            <a:r>
              <a:rPr lang="fr-FR" sz="1600" dirty="0"/>
              <a:t>Si je ne souhaite pas prendre en compte l’actualisation des données récentes pour mes rapports car je souhaite continuer de travailler sur un instantané (lié à mon premier import), je désactive « Inclure dans l’actualisation du rapport. »</a:t>
            </a:r>
          </a:p>
          <a:p>
            <a:pPr algn="just"/>
            <a:endParaRPr lang="fr-FR" dirty="0"/>
          </a:p>
          <a:p>
            <a:pPr algn="just"/>
            <a:endParaRPr lang="fr-FR" dirty="0"/>
          </a:p>
        </p:txBody>
      </p:sp>
      <p:pic>
        <p:nvPicPr>
          <p:cNvPr id="5" name="Image 4">
            <a:extLst>
              <a:ext uri="{FF2B5EF4-FFF2-40B4-BE49-F238E27FC236}">
                <a16:creationId xmlns:a16="http://schemas.microsoft.com/office/drawing/2014/main" id="{0876EEA5-D9D2-B8DF-DD86-4812D4A0DCE3}"/>
              </a:ext>
            </a:extLst>
          </p:cNvPr>
          <p:cNvPicPr>
            <a:picLocks noChangeAspect="1"/>
          </p:cNvPicPr>
          <p:nvPr/>
        </p:nvPicPr>
        <p:blipFill>
          <a:blip r:embed="rId3"/>
          <a:stretch>
            <a:fillRect/>
          </a:stretch>
        </p:blipFill>
        <p:spPr>
          <a:xfrm>
            <a:off x="1947383" y="2228670"/>
            <a:ext cx="3681917" cy="1754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4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transformer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59</a:t>
            </a:fld>
            <a:endParaRPr lang="fr-FR" noProof="0"/>
          </a:p>
        </p:txBody>
      </p:sp>
      <p:sp>
        <p:nvSpPr>
          <p:cNvPr id="4" name="Espace réservé du contenu 7">
            <a:extLst>
              <a:ext uri="{FF2B5EF4-FFF2-40B4-BE49-F238E27FC236}">
                <a16:creationId xmlns:a16="http://schemas.microsoft.com/office/drawing/2014/main" id="{BA70F06E-51CC-7AC7-A0F9-E3D4F27F6323}"/>
              </a:ext>
            </a:extLst>
          </p:cNvPr>
          <p:cNvSpPr>
            <a:spLocks noGrp="1"/>
          </p:cNvSpPr>
          <p:nvPr>
            <p:ph idx="1"/>
          </p:nvPr>
        </p:nvSpPr>
        <p:spPr>
          <a:xfrm>
            <a:off x="1223255" y="2150961"/>
            <a:ext cx="10645253" cy="3053226"/>
          </a:xfrm>
        </p:spPr>
        <p:txBody>
          <a:bodyPr>
            <a:normAutofit fontScale="85000" lnSpcReduction="20000"/>
          </a:bodyPr>
          <a:lstStyle/>
          <a:p>
            <a:pPr marL="285750" indent="-285750" algn="just">
              <a:buFont typeface="Wingdings" panose="05000000000000000000" pitchFamily="2" charset="2"/>
              <a:buChar char="Ø"/>
            </a:pPr>
            <a:r>
              <a:rPr lang="fr-FR" dirty="0"/>
              <a:t>Cet onglet permet </a:t>
            </a:r>
            <a:r>
              <a:rPr lang="fr-FR" b="1" dirty="0"/>
              <a:t>d’effectuer des transformations sur des 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des transformations déjà présentes sur l’onglet « Accueil » comme «</a:t>
            </a:r>
            <a:r>
              <a:rPr lang="fr-FR" b="1" dirty="0"/>
              <a:t> utiliser la première ligne pour les en-têtes </a:t>
            </a:r>
            <a:r>
              <a:rPr lang="fr-FR" dirty="0"/>
              <a:t>» ou </a:t>
            </a:r>
            <a:r>
              <a:rPr lang="fr-FR" b="1" dirty="0"/>
              <a:t>« regrouper » </a:t>
            </a:r>
            <a:r>
              <a:rPr lang="fr-FR" dirty="0"/>
              <a:t>qui permet de faire un calcul (somme, moyenne, etc.) pour chaque valeur d’un ou plusieurs autres champs.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Des fonctions comme sur Excel sont présentes comme la </a:t>
            </a:r>
            <a:r>
              <a:rPr lang="fr-FR" u="sng" dirty="0"/>
              <a:t>transposition des lignes et colonnes</a:t>
            </a:r>
            <a:r>
              <a:rPr lang="fr-FR" dirty="0"/>
              <a:t>, </a:t>
            </a:r>
            <a:r>
              <a:rPr lang="fr-FR" u="sng" dirty="0"/>
              <a:t>l’inversion et le comptage des lignes</a:t>
            </a:r>
            <a:r>
              <a:rPr lang="fr-FR" dirty="0"/>
              <a:t>, le renommage, etc.</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y a 3 parties </a:t>
            </a:r>
            <a:r>
              <a:rPr lang="fr-FR" b="1" dirty="0"/>
              <a:t>concernant les modifications selon le type de données de la colonne </a:t>
            </a:r>
            <a:r>
              <a:rPr lang="fr-FR" dirty="0"/>
              <a:t>: </a:t>
            </a:r>
            <a:r>
              <a:rPr lang="fr-FR" b="1" dirty="0"/>
              <a:t>Texte, Nombre et Date/heure</a:t>
            </a:r>
            <a:r>
              <a:rPr lang="fr-FR" dirty="0"/>
              <a:t>. On peut donc mettre toute une colonne en majuscule, arrondir une valeur numérique, créer le numéro du mois ou du trimestre sur une colonne contenant une date </a:t>
            </a:r>
            <a:r>
              <a:rPr lang="fr-FR" b="1" dirty="0"/>
              <a:t>sans utiliser de fonctions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B4AF4E32-55A2-8068-92F5-97968A1467D2}"/>
              </a:ext>
            </a:extLst>
          </p:cNvPr>
          <p:cNvPicPr>
            <a:picLocks noChangeAspect="1"/>
          </p:cNvPicPr>
          <p:nvPr/>
        </p:nvPicPr>
        <p:blipFill>
          <a:blip r:embed="rId3"/>
          <a:stretch>
            <a:fillRect/>
          </a:stretch>
        </p:blipFill>
        <p:spPr>
          <a:xfrm>
            <a:off x="3393248" y="5259499"/>
            <a:ext cx="7175064" cy="97439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0BE1C620-071C-9366-BFB5-C9406986A076}"/>
              </a:ext>
            </a:extLst>
          </p:cNvPr>
          <p:cNvSpPr/>
          <p:nvPr/>
        </p:nvSpPr>
        <p:spPr>
          <a:xfrm>
            <a:off x="7658174" y="5475158"/>
            <a:ext cx="2910138" cy="758731"/>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75250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Plan de formation</a:t>
            </a:r>
          </a:p>
        </p:txBody>
      </p:sp>
      <p:sp>
        <p:nvSpPr>
          <p:cNvPr id="3" name="Espace réservé du contenu 2"/>
          <p:cNvSpPr>
            <a:spLocks noGrp="1"/>
          </p:cNvSpPr>
          <p:nvPr>
            <p:ph idx="1"/>
          </p:nvPr>
        </p:nvSpPr>
        <p:spPr>
          <a:xfrm>
            <a:off x="1311579" y="1642534"/>
            <a:ext cx="10794696" cy="4501958"/>
          </a:xfrm>
        </p:spPr>
        <p:txBody>
          <a:bodyPr rtlCol="0">
            <a:normAutofit fontScale="92500"/>
          </a:bodyPr>
          <a:lstStyle/>
          <a:p>
            <a:pPr rtl="0"/>
            <a:r>
              <a:rPr lang="fr-FR" sz="2500" dirty="0">
                <a:solidFill>
                  <a:schemeClr val="tx1"/>
                </a:solidFill>
                <a:hlinkClick r:id="rId3" action="ppaction://hlinksldjump">
                  <a:extLst>
                    <a:ext uri="{A12FA001-AC4F-418D-AE19-62706E023703}">
                      <ahyp:hlinkClr xmlns:ahyp="http://schemas.microsoft.com/office/drawing/2018/hyperlinkcolor" val="tx"/>
                    </a:ext>
                  </a:extLst>
                </a:hlinkClick>
              </a:rPr>
              <a:t>Introduction de l’outil, de la BI et jeux de données</a:t>
            </a:r>
            <a:r>
              <a:rPr lang="fr-FR" sz="2500" dirty="0">
                <a:solidFill>
                  <a:schemeClr val="tx1"/>
                </a:solidFill>
              </a:rPr>
              <a:t>			Page 7</a:t>
            </a:r>
          </a:p>
          <a:p>
            <a:pPr rtl="0"/>
            <a:r>
              <a:rPr lang="fr-FR" sz="2500" dirty="0">
                <a:solidFill>
                  <a:schemeClr val="tx1"/>
                </a:solidFill>
                <a:hlinkClick r:id="rId4" action="ppaction://hlinksldjump">
                  <a:extLst>
                    <a:ext uri="{A12FA001-AC4F-418D-AE19-62706E023703}">
                      <ahyp:hlinkClr xmlns:ahyp="http://schemas.microsoft.com/office/drawing/2018/hyperlinkcolor" val="tx"/>
                    </a:ext>
                  </a:extLst>
                </a:hlinkClick>
              </a:rPr>
              <a:t>Extraction des données</a:t>
            </a:r>
            <a:r>
              <a:rPr lang="fr-FR" sz="2500" dirty="0">
                <a:solidFill>
                  <a:schemeClr val="tx1"/>
                </a:solidFill>
              </a:rPr>
              <a:t>												</a:t>
            </a:r>
            <a:r>
              <a:rPr lang="fr-FR" sz="2500">
                <a:solidFill>
                  <a:schemeClr val="tx1"/>
                </a:solidFill>
              </a:rPr>
              <a:t>Page 20</a:t>
            </a:r>
            <a:endParaRPr lang="fr-FR" sz="2500" dirty="0">
              <a:solidFill>
                <a:schemeClr val="tx1"/>
              </a:solidFill>
            </a:endParaRPr>
          </a:p>
          <a:p>
            <a:pPr rtl="0"/>
            <a:r>
              <a:rPr lang="fr-FR" sz="2500" dirty="0">
                <a:solidFill>
                  <a:schemeClr val="tx1"/>
                </a:solidFill>
                <a:hlinkClick r:id="rId5" action="ppaction://hlinksldjump">
                  <a:extLst>
                    <a:ext uri="{A12FA001-AC4F-418D-AE19-62706E023703}">
                      <ahyp:hlinkClr xmlns:ahyp="http://schemas.microsoft.com/office/drawing/2018/hyperlinkcolor" val="tx"/>
                    </a:ext>
                  </a:extLst>
                </a:hlinkClick>
              </a:rPr>
              <a:t>Transformation des données</a:t>
            </a:r>
            <a:r>
              <a:rPr lang="fr-FR" sz="2500" dirty="0">
                <a:solidFill>
                  <a:schemeClr val="tx1"/>
                </a:solidFill>
              </a:rPr>
              <a:t>										Page 35</a:t>
            </a:r>
          </a:p>
          <a:p>
            <a:pPr rtl="0"/>
            <a:r>
              <a:rPr lang="fr-FR" sz="2500" dirty="0">
                <a:solidFill>
                  <a:schemeClr val="tx1"/>
                </a:solidFill>
                <a:hlinkClick r:id="rId6" action="ppaction://hlinksldjump">
                  <a:extLst>
                    <a:ext uri="{A12FA001-AC4F-418D-AE19-62706E023703}">
                      <ahyp:hlinkClr xmlns:ahyp="http://schemas.microsoft.com/office/drawing/2018/hyperlinkcolor" val="tx"/>
                    </a:ext>
                  </a:extLst>
                </a:hlinkClick>
              </a:rPr>
              <a:t>Optimisation modèle de données</a:t>
            </a:r>
            <a:r>
              <a:rPr lang="fr-FR" sz="2500" dirty="0">
                <a:solidFill>
                  <a:schemeClr val="tx1"/>
                </a:solidFill>
              </a:rPr>
              <a:t>								Page 70</a:t>
            </a:r>
          </a:p>
          <a:p>
            <a:pPr rtl="0"/>
            <a:r>
              <a:rPr lang="fr-FR" sz="2500" dirty="0">
                <a:solidFill>
                  <a:schemeClr val="tx1"/>
                </a:solidFill>
                <a:hlinkClick r:id="rId7" action="ppaction://hlinksldjump">
                  <a:extLst>
                    <a:ext uri="{A12FA001-AC4F-418D-AE19-62706E023703}">
                      <ahyp:hlinkClr xmlns:ahyp="http://schemas.microsoft.com/office/drawing/2018/hyperlinkcolor" val="tx"/>
                    </a:ext>
                  </a:extLst>
                </a:hlinkClick>
              </a:rPr>
              <a:t>Définir des mesures statistiques</a:t>
            </a:r>
            <a:r>
              <a:rPr lang="fr-FR" sz="2500" dirty="0">
                <a:solidFill>
                  <a:schemeClr val="tx1"/>
                </a:solidFill>
              </a:rPr>
              <a:t>									Page 87</a:t>
            </a:r>
          </a:p>
          <a:p>
            <a:pPr rtl="0"/>
            <a:r>
              <a:rPr lang="fr-FR" sz="2500" dirty="0">
                <a:solidFill>
                  <a:schemeClr val="tx1"/>
                </a:solidFill>
                <a:hlinkClick r:id="rId8" action="ppaction://hlinksldjump">
                  <a:extLst>
                    <a:ext uri="{A12FA001-AC4F-418D-AE19-62706E023703}">
                      <ahyp:hlinkClr xmlns:ahyp="http://schemas.microsoft.com/office/drawing/2018/hyperlinkcolor" val="tx"/>
                    </a:ext>
                  </a:extLst>
                </a:hlinkClick>
              </a:rPr>
              <a:t>Conception d’un rapport Power BI</a:t>
            </a:r>
            <a:r>
              <a:rPr lang="fr-FR" sz="2500" dirty="0">
                <a:solidFill>
                  <a:schemeClr val="tx1"/>
                </a:solidFill>
              </a:rPr>
              <a:t>								Page 106</a:t>
            </a:r>
          </a:p>
          <a:p>
            <a:pPr rtl="0"/>
            <a:r>
              <a:rPr lang="fr-FR" sz="2500" dirty="0">
                <a:solidFill>
                  <a:schemeClr val="tx1"/>
                </a:solidFill>
                <a:hlinkClick r:id="rId9" action="ppaction://hlinksldjump">
                  <a:extLst>
                    <a:ext uri="{A12FA001-AC4F-418D-AE19-62706E023703}">
                      <ahyp:hlinkClr xmlns:ahyp="http://schemas.microsoft.com/office/drawing/2018/hyperlinkcolor" val="tx"/>
                    </a:ext>
                  </a:extLst>
                </a:hlinkClick>
              </a:rPr>
              <a:t>Présentation du Service Power BI Online	</a:t>
            </a:r>
            <a:r>
              <a:rPr lang="fr-FR" sz="2500" dirty="0"/>
              <a:t>						Page 141</a:t>
            </a:r>
          </a:p>
          <a:p>
            <a:pPr rtl="0"/>
            <a:endParaRPr lang="fr-FR" sz="2500" dirty="0"/>
          </a:p>
          <a:p>
            <a:pPr rtl="0"/>
            <a:r>
              <a:rPr lang="fr-FR" sz="2500" dirty="0"/>
              <a:t>Annexes																Page 159</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a:t>
            </a:fld>
            <a:endParaRPr lang="fr-FR" noProof="0"/>
          </a:p>
        </p:txBody>
      </p:sp>
    </p:spTree>
    <p:extLst>
      <p:ext uri="{BB962C8B-B14F-4D97-AF65-F5344CB8AC3E}">
        <p14:creationId xmlns:p14="http://schemas.microsoft.com/office/powerpoint/2010/main" val="260604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Ajouter une colonne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60</a:t>
            </a:fld>
            <a:endParaRPr lang="fr-FR" noProof="0"/>
          </a:p>
        </p:txBody>
      </p:sp>
      <p:sp>
        <p:nvSpPr>
          <p:cNvPr id="4" name="Espace réservé du contenu 7">
            <a:extLst>
              <a:ext uri="{FF2B5EF4-FFF2-40B4-BE49-F238E27FC236}">
                <a16:creationId xmlns:a16="http://schemas.microsoft.com/office/drawing/2014/main" id="{F3CE14AA-EBC9-0A7B-3524-263AE6A0D920}"/>
              </a:ext>
            </a:extLst>
          </p:cNvPr>
          <p:cNvSpPr>
            <a:spLocks noGrp="1"/>
          </p:cNvSpPr>
          <p:nvPr>
            <p:ph idx="1"/>
          </p:nvPr>
        </p:nvSpPr>
        <p:spPr>
          <a:xfrm>
            <a:off x="921105" y="2069076"/>
            <a:ext cx="10645253" cy="3053226"/>
          </a:xfrm>
        </p:spPr>
        <p:txBody>
          <a:bodyPr>
            <a:normAutofit fontScale="77500" lnSpcReduction="20000"/>
          </a:bodyPr>
          <a:lstStyle/>
          <a:p>
            <a:pPr marL="285750" indent="-285750" algn="just">
              <a:buFont typeface="Wingdings" panose="05000000000000000000" pitchFamily="2" charset="2"/>
              <a:buChar char="Ø"/>
            </a:pPr>
            <a:r>
              <a:rPr lang="fr-FR" dirty="0"/>
              <a:t>Cet onglet permet </a:t>
            </a:r>
            <a:r>
              <a:rPr lang="fr-FR" b="1" dirty="0"/>
              <a:t>de créer des nouvelles colonnes </a:t>
            </a:r>
            <a:r>
              <a:rPr lang="fr-FR" dirty="0"/>
              <a:t>à partir de </a:t>
            </a:r>
            <a:r>
              <a:rPr lang="fr-FR" b="1" dirty="0"/>
              <a:t>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sur le ruban, les 3 parties </a:t>
            </a:r>
            <a:r>
              <a:rPr lang="fr-FR" b="1" dirty="0"/>
              <a:t>concernant les créations que l’on peut faire selon le type de données</a:t>
            </a:r>
            <a:r>
              <a:rPr lang="fr-FR" dirty="0"/>
              <a:t> de la colonne de départ</a:t>
            </a:r>
            <a:r>
              <a:rPr lang="fr-FR" b="1" dirty="0"/>
              <a:t> </a:t>
            </a:r>
            <a:r>
              <a:rPr lang="fr-FR" dirty="0"/>
              <a:t>: </a:t>
            </a:r>
            <a:r>
              <a:rPr lang="fr-FR" b="1" dirty="0"/>
              <a:t>Texte, Nombre et Date/heure</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peut également créer des colonnes conditionnelles c’est-à-dire remplir une nouvelle colonne en fonction de conditions sur le contenu d’une autre colonne. </a:t>
            </a:r>
          </a:p>
          <a:p>
            <a:pPr algn="just"/>
            <a:r>
              <a:rPr lang="fr-FR" i="1" dirty="0"/>
              <a:t>Exemple : si le coût à l’unité est inférieur à 100 alors « coût bas » dans la nouvelle colonne, etc.</a:t>
            </a:r>
          </a:p>
          <a:p>
            <a:pPr algn="just"/>
            <a:endParaRPr lang="fr-FR" i="1" dirty="0"/>
          </a:p>
          <a:p>
            <a:pPr marL="285750" indent="-285750" algn="just">
              <a:buFont typeface="Wingdings" panose="05000000000000000000" pitchFamily="2" charset="2"/>
              <a:buChar char="Ø"/>
            </a:pPr>
            <a:r>
              <a:rPr lang="fr-FR" dirty="0"/>
              <a:t>Si tous les différents assistants et outils proposés sur le ruban ne nous permettent pas de créer notre colonne, on peut utiliser «</a:t>
            </a:r>
            <a:r>
              <a:rPr lang="fr-FR" b="1" dirty="0"/>
              <a:t> Colonne personnalisée </a:t>
            </a:r>
            <a:r>
              <a:rPr lang="fr-FR" dirty="0"/>
              <a:t>». On pourra alors sélectionner les champs à utiliser dans un calcul, faire des concaténations de champs et utiliser des fonctions en langage M si besoin.</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F953A3CC-61C4-37FE-F415-1A563F72F7E3}"/>
              </a:ext>
            </a:extLst>
          </p:cNvPr>
          <p:cNvPicPr>
            <a:picLocks noChangeAspect="1"/>
          </p:cNvPicPr>
          <p:nvPr/>
        </p:nvPicPr>
        <p:blipFill>
          <a:blip r:embed="rId3"/>
          <a:stretch>
            <a:fillRect/>
          </a:stretch>
        </p:blipFill>
        <p:spPr>
          <a:xfrm>
            <a:off x="2640723" y="5248501"/>
            <a:ext cx="8154092" cy="985389"/>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0D1844E-A882-1B21-304A-D38FF958ACE0}"/>
              </a:ext>
            </a:extLst>
          </p:cNvPr>
          <p:cNvSpPr/>
          <p:nvPr/>
        </p:nvSpPr>
        <p:spPr>
          <a:xfrm>
            <a:off x="5973321" y="5418514"/>
            <a:ext cx="4821494" cy="81537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400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Fusionner les colonnes</a:t>
            </a:r>
          </a:p>
        </p:txBody>
      </p:sp>
      <p:sp>
        <p:nvSpPr>
          <p:cNvPr id="3" name="Rectangle 2"/>
          <p:cNvSpPr/>
          <p:nvPr/>
        </p:nvSpPr>
        <p:spPr>
          <a:xfrm>
            <a:off x="2032951" y="2265610"/>
            <a:ext cx="9476561" cy="3970318"/>
          </a:xfrm>
          <a:prstGeom prst="rect">
            <a:avLst/>
          </a:prstGeom>
        </p:spPr>
        <p:txBody>
          <a:bodyPr wrap="square">
            <a:spAutoFit/>
          </a:bodyPr>
          <a:lstStyle/>
          <a:p>
            <a:pPr algn="just"/>
            <a:r>
              <a:rPr lang="fr-FR" b="1" dirty="0"/>
              <a:t>Je souhaite regrouper les valeurs de deux colonnes différentes dans une seule colonne.</a:t>
            </a:r>
          </a:p>
          <a:p>
            <a:pPr algn="just"/>
            <a:endParaRPr lang="fr-FR" b="1" dirty="0"/>
          </a:p>
          <a:p>
            <a:pPr marL="342900" indent="-342900" algn="just">
              <a:buAutoNum type="arabicPeriod"/>
            </a:pPr>
            <a:r>
              <a:rPr lang="fr-FR" dirty="0"/>
              <a:t>Je peux soit la créer </a:t>
            </a:r>
            <a:r>
              <a:rPr lang="fr-FR" b="1" dirty="0">
                <a:solidFill>
                  <a:srgbClr val="C00000"/>
                </a:solidFill>
              </a:rPr>
              <a:t>en supprimant les colonnes d’origine </a:t>
            </a:r>
            <a:r>
              <a:rPr lang="fr-FR" dirty="0"/>
              <a:t>: </a:t>
            </a:r>
          </a:p>
          <a:p>
            <a:pPr marL="285750" indent="-285750" algn="just">
              <a:buFont typeface="Wingdings" panose="05000000000000000000" pitchFamily="2" charset="2"/>
              <a:buChar char="ü"/>
            </a:pPr>
            <a:r>
              <a:rPr lang="fr-FR" dirty="0"/>
              <a:t>Je sélectionne les deux colonnes avec CTRL puis je clique droit pour sélectionner « </a:t>
            </a:r>
            <a:r>
              <a:rPr lang="fr-FR" b="1" dirty="0"/>
              <a:t>fusionner les colonnes </a:t>
            </a:r>
            <a:r>
              <a:rPr lang="fr-FR" dirty="0"/>
              <a:t>».</a:t>
            </a:r>
          </a:p>
          <a:p>
            <a:pPr marL="285750" indent="-285750" algn="just">
              <a:buFont typeface="Wingdings" panose="05000000000000000000" pitchFamily="2" charset="2"/>
              <a:buChar char="ü"/>
            </a:pPr>
            <a:r>
              <a:rPr lang="fr-FR" dirty="0"/>
              <a:t>Je sélectionne les deux colonnes avec CTRL puis dans </a:t>
            </a:r>
            <a:r>
              <a:rPr lang="fr-FR" b="1" dirty="0"/>
              <a:t>l’onglet « transformer »</a:t>
            </a:r>
            <a:r>
              <a:rPr lang="fr-FR" dirty="0"/>
              <a:t> du ruban en haut, je clique sur </a:t>
            </a:r>
            <a:r>
              <a:rPr lang="fr-FR" b="1" dirty="0"/>
              <a:t>« Fusionner les colonnes ».</a:t>
            </a:r>
          </a:p>
          <a:p>
            <a:pPr algn="just"/>
            <a:endParaRPr lang="fr-FR" b="1" dirty="0"/>
          </a:p>
          <a:p>
            <a:pPr algn="just"/>
            <a:r>
              <a:rPr lang="fr-FR" dirty="0"/>
              <a:t>2. Je peux la créer en créant une nouvelle colonne tout en gardant les </a:t>
            </a:r>
            <a:r>
              <a:rPr lang="fr-FR" b="1" dirty="0">
                <a:solidFill>
                  <a:srgbClr val="C00000"/>
                </a:solidFill>
              </a:rPr>
              <a:t>colonnes d’origine  :</a:t>
            </a:r>
          </a:p>
          <a:p>
            <a:pPr marL="285750" indent="-285750" algn="just">
              <a:buFont typeface="Wingdings" panose="05000000000000000000" pitchFamily="2" charset="2"/>
              <a:buChar char="ü"/>
            </a:pPr>
            <a:r>
              <a:rPr lang="fr-FR" dirty="0"/>
              <a:t>Je sélectionne les deux colonnes avec CTRL puis dans </a:t>
            </a:r>
            <a:r>
              <a:rPr lang="fr-FR" b="1" dirty="0"/>
              <a:t>l’onglet « ajouter une colonne »</a:t>
            </a:r>
            <a:r>
              <a:rPr lang="fr-FR" dirty="0"/>
              <a:t> du ruban en haut, je clique sur </a:t>
            </a:r>
            <a:r>
              <a:rPr lang="fr-FR" b="1" dirty="0"/>
              <a:t>« Fusionner les colonnes ».</a:t>
            </a:r>
            <a:endParaRPr lang="fr-FR" dirty="0"/>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61</a:t>
            </a:fld>
            <a:endParaRPr lang="fr-FR" noProof="0"/>
          </a:p>
        </p:txBody>
      </p:sp>
    </p:spTree>
    <p:extLst>
      <p:ext uri="{BB962C8B-B14F-4D97-AF65-F5344CB8AC3E}">
        <p14:creationId xmlns:p14="http://schemas.microsoft.com/office/powerpoint/2010/main" val="276960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2960" y="624110"/>
            <a:ext cx="9811995" cy="1280890"/>
          </a:xfrm>
        </p:spPr>
        <p:txBody>
          <a:bodyPr rtlCol="0">
            <a:noAutofit/>
          </a:bodyPr>
          <a:lstStyle/>
          <a:p>
            <a:pPr rtl="0"/>
            <a:r>
              <a:rPr lang="fr-FR" dirty="0"/>
              <a:t>Transformer les données</a:t>
            </a:r>
            <a:br>
              <a:rPr lang="fr-FR" dirty="0"/>
            </a:br>
            <a:r>
              <a:rPr lang="fr-FR" dirty="0"/>
              <a:t>L’âge (1/3) : Ajouter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62</a:t>
            </a:fld>
            <a:endParaRPr lang="fr-FR" noProof="0"/>
          </a:p>
        </p:txBody>
      </p:sp>
      <p:sp>
        <p:nvSpPr>
          <p:cNvPr id="5" name="ZoneTexte 4"/>
          <p:cNvSpPr txBox="1"/>
          <p:nvPr/>
        </p:nvSpPr>
        <p:spPr>
          <a:xfrm>
            <a:off x="1849120" y="2146802"/>
            <a:ext cx="5963920" cy="369332"/>
          </a:xfrm>
          <a:prstGeom prst="rect">
            <a:avLst/>
          </a:prstGeom>
          <a:noFill/>
        </p:spPr>
        <p:txBody>
          <a:bodyPr wrap="square" rtlCol="0">
            <a:spAutoFit/>
          </a:bodyPr>
          <a:lstStyle/>
          <a:p>
            <a:r>
              <a:rPr lang="fr-FR" dirty="0"/>
              <a:t>Dans l’onglet </a:t>
            </a:r>
            <a:r>
              <a:rPr lang="fr-FR" b="1" dirty="0"/>
              <a:t>Ajouter une colonne</a:t>
            </a:r>
          </a:p>
        </p:txBody>
      </p:sp>
      <p:sp>
        <p:nvSpPr>
          <p:cNvPr id="6" name="Rectangle 5"/>
          <p:cNvSpPr/>
          <p:nvPr/>
        </p:nvSpPr>
        <p:spPr>
          <a:xfrm>
            <a:off x="1889760" y="2825690"/>
            <a:ext cx="9811995" cy="2585323"/>
          </a:xfrm>
          <a:prstGeom prst="rect">
            <a:avLst/>
          </a:prstGeom>
        </p:spPr>
        <p:txBody>
          <a:bodyPr wrap="square">
            <a:spAutoFit/>
          </a:bodyPr>
          <a:lstStyle/>
          <a:p>
            <a:r>
              <a:rPr lang="fr-FR" dirty="0"/>
              <a:t>Vous vous positionnez sur la colonne de la date de naissance et vous allez créer une </a:t>
            </a:r>
            <a:r>
              <a:rPr lang="fr-FR" b="1" dirty="0"/>
              <a:t>nouvelle colonne </a:t>
            </a:r>
            <a:r>
              <a:rPr lang="fr-FR" dirty="0"/>
              <a:t>à partir de la date de naissance.</a:t>
            </a:r>
          </a:p>
          <a:p>
            <a:endParaRPr lang="fr-FR" dirty="0"/>
          </a:p>
          <a:p>
            <a:r>
              <a:rPr lang="fr-FR" dirty="0"/>
              <a:t>Cliquer sur l’objet DATE et sélectionner AGE </a:t>
            </a:r>
          </a:p>
          <a:p>
            <a:r>
              <a:rPr lang="fr-FR" dirty="0">
                <a:sym typeface="Wingdings" panose="05000000000000000000" pitchFamily="2" charset="2"/>
              </a:rPr>
              <a:t> </a:t>
            </a:r>
            <a:r>
              <a:rPr lang="fr-FR" dirty="0"/>
              <a:t>différence entre date du jour et </a:t>
            </a:r>
            <a:r>
              <a:rPr lang="fr-FR" b="1" i="1" dirty="0"/>
              <a:t>date de naissance</a:t>
            </a:r>
            <a:r>
              <a:rPr lang="fr-FR" dirty="0"/>
              <a:t>.</a:t>
            </a:r>
          </a:p>
          <a:p>
            <a:endParaRPr lang="fr-FR" dirty="0"/>
          </a:p>
          <a:p>
            <a:r>
              <a:rPr lang="fr-FR" dirty="0"/>
              <a:t>Il va calculer l’âge mais pas en nombre d’années … </a:t>
            </a:r>
          </a:p>
          <a:p>
            <a:r>
              <a:rPr lang="fr-FR" dirty="0"/>
              <a:t>mais plutôt en nombre de</a:t>
            </a:r>
          </a:p>
          <a:p>
            <a:r>
              <a:rPr lang="fr-FR" dirty="0"/>
              <a:t> jours/heures/minutes/secondes.</a:t>
            </a:r>
          </a:p>
        </p:txBody>
      </p:sp>
      <p:cxnSp>
        <p:nvCxnSpPr>
          <p:cNvPr id="9" name="Connecteur droit avec flèche 8">
            <a:extLst>
              <a:ext uri="{FF2B5EF4-FFF2-40B4-BE49-F238E27FC236}">
                <a16:creationId xmlns:a16="http://schemas.microsoft.com/office/drawing/2014/main" id="{909613D6-5559-4CED-B588-BFCE5F9D7FDF}"/>
              </a:ext>
            </a:extLst>
          </p:cNvPr>
          <p:cNvCxnSpPr>
            <a:cxnSpLocks/>
          </p:cNvCxnSpPr>
          <p:nvPr/>
        </p:nvCxnSpPr>
        <p:spPr>
          <a:xfrm>
            <a:off x="5858040" y="2516134"/>
            <a:ext cx="4046124"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8" name="Image 7">
            <a:extLst>
              <a:ext uri="{FF2B5EF4-FFF2-40B4-BE49-F238E27FC236}">
                <a16:creationId xmlns:a16="http://schemas.microsoft.com/office/drawing/2014/main" id="{D4098434-B92F-42A6-952B-E21AC9FEB6BC}"/>
              </a:ext>
            </a:extLst>
          </p:cNvPr>
          <p:cNvPicPr>
            <a:picLocks noChangeAspect="1"/>
          </p:cNvPicPr>
          <p:nvPr/>
        </p:nvPicPr>
        <p:blipFill>
          <a:blip r:embed="rId3"/>
          <a:stretch>
            <a:fillRect/>
          </a:stretch>
        </p:blipFill>
        <p:spPr>
          <a:xfrm>
            <a:off x="7116896" y="2104872"/>
            <a:ext cx="4166402" cy="351487"/>
          </a:xfrm>
          <a:prstGeom prst="rect">
            <a:avLst/>
          </a:prstGeom>
        </p:spPr>
      </p:pic>
      <p:pic>
        <p:nvPicPr>
          <p:cNvPr id="13" name="Image 12">
            <a:extLst>
              <a:ext uri="{FF2B5EF4-FFF2-40B4-BE49-F238E27FC236}">
                <a16:creationId xmlns:a16="http://schemas.microsoft.com/office/drawing/2014/main" id="{9E96C867-1140-4816-87C7-08D804A6E3DD}"/>
              </a:ext>
            </a:extLst>
          </p:cNvPr>
          <p:cNvPicPr>
            <a:picLocks noChangeAspect="1"/>
          </p:cNvPicPr>
          <p:nvPr/>
        </p:nvPicPr>
        <p:blipFill>
          <a:blip r:embed="rId4"/>
          <a:stretch>
            <a:fillRect/>
          </a:stretch>
        </p:blipFill>
        <p:spPr>
          <a:xfrm>
            <a:off x="8055769" y="3377050"/>
            <a:ext cx="2991710" cy="2279671"/>
          </a:xfrm>
          <a:prstGeom prst="rect">
            <a:avLst/>
          </a:prstGeom>
        </p:spPr>
      </p:pic>
    </p:spTree>
    <p:extLst>
      <p:ext uri="{BB962C8B-B14F-4D97-AF65-F5344CB8AC3E}">
        <p14:creationId xmlns:p14="http://schemas.microsoft.com/office/powerpoint/2010/main" val="204498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3760" y="624110"/>
            <a:ext cx="9865359" cy="1280890"/>
          </a:xfrm>
        </p:spPr>
        <p:txBody>
          <a:bodyPr rtlCol="0">
            <a:noAutofit/>
          </a:bodyPr>
          <a:lstStyle/>
          <a:p>
            <a:pPr rtl="0"/>
            <a:r>
              <a:rPr lang="fr-FR" dirty="0"/>
              <a:t>Transformer les données</a:t>
            </a:r>
            <a:br>
              <a:rPr lang="fr-FR" dirty="0"/>
            </a:br>
            <a:r>
              <a:rPr lang="fr-FR" dirty="0"/>
              <a:t>L’âge (2/3) : Transformer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63</a:t>
            </a:fld>
            <a:endParaRPr lang="fr-FR" noProof="0"/>
          </a:p>
        </p:txBody>
      </p:sp>
      <p:sp>
        <p:nvSpPr>
          <p:cNvPr id="5" name="ZoneTexte 4"/>
          <p:cNvSpPr txBox="1"/>
          <p:nvPr/>
        </p:nvSpPr>
        <p:spPr>
          <a:xfrm>
            <a:off x="1889760" y="2743155"/>
            <a:ext cx="6035040" cy="1754326"/>
          </a:xfrm>
          <a:prstGeom prst="rect">
            <a:avLst/>
          </a:prstGeom>
          <a:noFill/>
        </p:spPr>
        <p:txBody>
          <a:bodyPr wrap="square" rtlCol="0">
            <a:spAutoFit/>
          </a:bodyPr>
          <a:lstStyle/>
          <a:p>
            <a:r>
              <a:rPr lang="fr-FR" dirty="0"/>
              <a:t>Cliquer sur l’objet durée : </a:t>
            </a:r>
          </a:p>
          <a:p>
            <a:endParaRPr lang="fr-FR" dirty="0"/>
          </a:p>
          <a:p>
            <a:endParaRPr lang="fr-FR" dirty="0"/>
          </a:p>
          <a:p>
            <a:r>
              <a:rPr lang="fr-FR" dirty="0"/>
              <a:t>Le format est maintenant en nombre</a:t>
            </a:r>
          </a:p>
          <a:p>
            <a:r>
              <a:rPr lang="fr-FR" dirty="0"/>
              <a:t>d’années : </a:t>
            </a:r>
          </a:p>
          <a:p>
            <a:r>
              <a:rPr lang="fr-FR" dirty="0"/>
              <a:t> </a:t>
            </a:r>
          </a:p>
        </p:txBody>
      </p:sp>
      <p:pic>
        <p:nvPicPr>
          <p:cNvPr id="11" name="Image 10">
            <a:extLst>
              <a:ext uri="{FF2B5EF4-FFF2-40B4-BE49-F238E27FC236}">
                <a16:creationId xmlns:a16="http://schemas.microsoft.com/office/drawing/2014/main" id="{45878F28-DE9B-4B5F-B0C2-B6493EA45BF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16775" y="3056572"/>
            <a:ext cx="3014345" cy="2489200"/>
          </a:xfrm>
          <a:prstGeom prst="rect">
            <a:avLst/>
          </a:prstGeom>
          <a:noFill/>
          <a:ln>
            <a:noFill/>
          </a:ln>
        </p:spPr>
      </p:pic>
      <p:cxnSp>
        <p:nvCxnSpPr>
          <p:cNvPr id="12" name="Connecteur droit avec flèche 11">
            <a:extLst>
              <a:ext uri="{FF2B5EF4-FFF2-40B4-BE49-F238E27FC236}">
                <a16:creationId xmlns:a16="http://schemas.microsoft.com/office/drawing/2014/main" id="{6F43EEA6-549C-4921-94E7-95EFE25A55A8}"/>
              </a:ext>
            </a:extLst>
          </p:cNvPr>
          <p:cNvCxnSpPr>
            <a:cxnSpLocks/>
          </p:cNvCxnSpPr>
          <p:nvPr/>
        </p:nvCxnSpPr>
        <p:spPr>
          <a:xfrm>
            <a:off x="5142808" y="3056572"/>
            <a:ext cx="1933631"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13" name="Image 12">
            <a:extLst>
              <a:ext uri="{FF2B5EF4-FFF2-40B4-BE49-F238E27FC236}">
                <a16:creationId xmlns:a16="http://schemas.microsoft.com/office/drawing/2014/main" id="{F8F597AA-20D3-489D-B1F6-5D386F1D359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72746" y="4615863"/>
            <a:ext cx="1524000" cy="1439545"/>
          </a:xfrm>
          <a:prstGeom prst="rect">
            <a:avLst/>
          </a:prstGeom>
          <a:noFill/>
          <a:ln>
            <a:noFill/>
          </a:ln>
        </p:spPr>
      </p:pic>
      <p:cxnSp>
        <p:nvCxnSpPr>
          <p:cNvPr id="14" name="Connecteur droit avec flèche 13">
            <a:extLst>
              <a:ext uri="{FF2B5EF4-FFF2-40B4-BE49-F238E27FC236}">
                <a16:creationId xmlns:a16="http://schemas.microsoft.com/office/drawing/2014/main" id="{BD960D15-6C39-4CAC-89EE-4FC0100D4077}"/>
              </a:ext>
            </a:extLst>
          </p:cNvPr>
          <p:cNvCxnSpPr>
            <a:cxnSpLocks/>
          </p:cNvCxnSpPr>
          <p:nvPr/>
        </p:nvCxnSpPr>
        <p:spPr>
          <a:xfrm flipH="1">
            <a:off x="3555439" y="3948357"/>
            <a:ext cx="394229" cy="1073269"/>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9" name="Connecteur droit avec flèche 8">
            <a:extLst>
              <a:ext uri="{FF2B5EF4-FFF2-40B4-BE49-F238E27FC236}">
                <a16:creationId xmlns:a16="http://schemas.microsoft.com/office/drawing/2014/main" id="{44DF2C23-62CA-4B95-99F8-1214DC57F107}"/>
              </a:ext>
            </a:extLst>
          </p:cNvPr>
          <p:cNvCxnSpPr>
            <a:cxnSpLocks/>
          </p:cNvCxnSpPr>
          <p:nvPr/>
        </p:nvCxnSpPr>
        <p:spPr>
          <a:xfrm>
            <a:off x="5858040" y="2516134"/>
            <a:ext cx="3382697"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AFD9681F-5D9B-4D46-AEC3-0740BF7D9A99}"/>
              </a:ext>
            </a:extLst>
          </p:cNvPr>
          <p:cNvSpPr txBox="1"/>
          <p:nvPr/>
        </p:nvSpPr>
        <p:spPr>
          <a:xfrm>
            <a:off x="1889760" y="2124185"/>
            <a:ext cx="5963920" cy="369332"/>
          </a:xfrm>
          <a:prstGeom prst="rect">
            <a:avLst/>
          </a:prstGeom>
          <a:noFill/>
        </p:spPr>
        <p:txBody>
          <a:bodyPr wrap="square" rtlCol="0">
            <a:spAutoFit/>
          </a:bodyPr>
          <a:lstStyle/>
          <a:p>
            <a:r>
              <a:rPr lang="fr-FR" dirty="0"/>
              <a:t>Dans l’onglet </a:t>
            </a:r>
            <a:r>
              <a:rPr lang="fr-FR" b="1" dirty="0"/>
              <a:t>« Transformer »</a:t>
            </a:r>
          </a:p>
        </p:txBody>
      </p:sp>
      <p:pic>
        <p:nvPicPr>
          <p:cNvPr id="15" name="Image 14">
            <a:extLst>
              <a:ext uri="{FF2B5EF4-FFF2-40B4-BE49-F238E27FC236}">
                <a16:creationId xmlns:a16="http://schemas.microsoft.com/office/drawing/2014/main" id="{918BB259-89EA-4978-8A7B-01EE00680147}"/>
              </a:ext>
            </a:extLst>
          </p:cNvPr>
          <p:cNvPicPr>
            <a:picLocks noChangeAspect="1"/>
          </p:cNvPicPr>
          <p:nvPr/>
        </p:nvPicPr>
        <p:blipFill>
          <a:blip r:embed="rId5"/>
          <a:stretch>
            <a:fillRect/>
          </a:stretch>
        </p:blipFill>
        <p:spPr>
          <a:xfrm>
            <a:off x="7157536" y="2082839"/>
            <a:ext cx="4166402" cy="351487"/>
          </a:xfrm>
          <a:prstGeom prst="rect">
            <a:avLst/>
          </a:prstGeom>
        </p:spPr>
      </p:pic>
    </p:spTree>
    <p:extLst>
      <p:ext uri="{BB962C8B-B14F-4D97-AF65-F5344CB8AC3E}">
        <p14:creationId xmlns:p14="http://schemas.microsoft.com/office/powerpoint/2010/main" val="93383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0875" y="624110"/>
            <a:ext cx="9784080" cy="1280890"/>
          </a:xfrm>
        </p:spPr>
        <p:txBody>
          <a:bodyPr rtlCol="0">
            <a:normAutofit/>
          </a:bodyPr>
          <a:lstStyle/>
          <a:p>
            <a:pPr rtl="0"/>
            <a:r>
              <a:rPr lang="fr-FR" dirty="0"/>
              <a:t>Transformer les données</a:t>
            </a:r>
            <a:br>
              <a:rPr lang="fr-FR" dirty="0"/>
            </a:br>
            <a:r>
              <a:rPr lang="fr-FR" dirty="0"/>
              <a:t>Colonne personnalisée : L’âge (3/3)</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64</a:t>
            </a:fld>
            <a:endParaRPr lang="fr-FR" noProof="0"/>
          </a:p>
        </p:txBody>
      </p:sp>
      <p:sp>
        <p:nvSpPr>
          <p:cNvPr id="5" name="ZoneTexte 4"/>
          <p:cNvSpPr txBox="1"/>
          <p:nvPr/>
        </p:nvSpPr>
        <p:spPr>
          <a:xfrm>
            <a:off x="1829463" y="2744538"/>
            <a:ext cx="9784080" cy="3416320"/>
          </a:xfrm>
          <a:prstGeom prst="rect">
            <a:avLst/>
          </a:prstGeom>
          <a:noFill/>
        </p:spPr>
        <p:txBody>
          <a:bodyPr wrap="square" rtlCol="0">
            <a:spAutoFit/>
          </a:bodyPr>
          <a:lstStyle/>
          <a:p>
            <a:r>
              <a:rPr lang="fr-FR" dirty="0"/>
              <a:t>Si la date de fin n’est pas la date du jour:</a:t>
            </a:r>
          </a:p>
          <a:p>
            <a:endParaRPr lang="fr-FR" dirty="0"/>
          </a:p>
          <a:p>
            <a:r>
              <a:rPr lang="fr-FR" dirty="0"/>
              <a:t>- il faut cliquer sur « colonne personnalisée » dans l’onglet « ajouter une colonne »,</a:t>
            </a:r>
          </a:p>
          <a:p>
            <a:r>
              <a:rPr lang="fr-FR" dirty="0"/>
              <a:t>- dans la fenêtre, sélectionner la date de fin (double-clique) puis écrire un moins puis sélectionner la date de début (double-clique) : </a:t>
            </a:r>
          </a:p>
          <a:p>
            <a:endParaRPr lang="fr-FR" dirty="0"/>
          </a:p>
          <a:p>
            <a:r>
              <a:rPr lang="fr-FR" b="1" dirty="0"/>
              <a:t>= [Date </a:t>
            </a:r>
            <a:r>
              <a:rPr lang="fr-FR" b="1" dirty="0" err="1"/>
              <a:t>entree</a:t>
            </a:r>
            <a:r>
              <a:rPr lang="fr-FR" b="1" dirty="0"/>
              <a:t>]-[Date de naissance]</a:t>
            </a:r>
          </a:p>
          <a:p>
            <a:endParaRPr lang="fr-FR" dirty="0"/>
          </a:p>
          <a:p>
            <a:r>
              <a:rPr lang="fr-FR" dirty="0">
                <a:solidFill>
                  <a:srgbClr val="C00000"/>
                </a:solidFill>
              </a:rPr>
              <a:t>Attention, il crée une colonne de type « durée »</a:t>
            </a:r>
            <a:r>
              <a:rPr lang="fr-FR" dirty="0"/>
              <a:t>, donc penser à attribuer le type de données puis étape 2, création de l’âge (diapositive précédente).</a:t>
            </a:r>
          </a:p>
          <a:p>
            <a:endParaRPr lang="fr-FR" dirty="0"/>
          </a:p>
          <a:p>
            <a:r>
              <a:rPr lang="fr-FR" dirty="0"/>
              <a:t> </a:t>
            </a:r>
          </a:p>
        </p:txBody>
      </p:sp>
    </p:spTree>
    <p:extLst>
      <p:ext uri="{BB962C8B-B14F-4D97-AF65-F5344CB8AC3E}">
        <p14:creationId xmlns:p14="http://schemas.microsoft.com/office/powerpoint/2010/main" val="385319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Ajout d’une colonne personnalisée</a:t>
            </a:r>
          </a:p>
        </p:txBody>
      </p:sp>
      <p:sp>
        <p:nvSpPr>
          <p:cNvPr id="9" name="ZoneTexte 8"/>
          <p:cNvSpPr txBox="1"/>
          <p:nvPr/>
        </p:nvSpPr>
        <p:spPr>
          <a:xfrm>
            <a:off x="7721600" y="2189019"/>
            <a:ext cx="4276436" cy="3693319"/>
          </a:xfrm>
          <a:prstGeom prst="rect">
            <a:avLst/>
          </a:prstGeom>
          <a:noFill/>
        </p:spPr>
        <p:txBody>
          <a:bodyPr wrap="square" rtlCol="0">
            <a:spAutoFit/>
          </a:bodyPr>
          <a:lstStyle/>
          <a:p>
            <a:r>
              <a:rPr lang="fr-FR" dirty="0"/>
              <a:t>Ajout d’une </a:t>
            </a:r>
            <a:r>
              <a:rPr lang="fr-FR" b="1" dirty="0"/>
              <a:t>colonne personnalisée </a:t>
            </a:r>
            <a:r>
              <a:rPr lang="fr-FR" dirty="0"/>
              <a:t>pour calculer le classement en fonction de facteurs d’égalité de toutes les données, et comparons-la à la colonne </a:t>
            </a:r>
            <a:r>
              <a:rPr lang="fr-FR" i="1" dirty="0"/>
              <a:t>Classement</a:t>
            </a:r>
            <a:r>
              <a:rPr lang="fr-FR" dirty="0"/>
              <a:t> existante.</a:t>
            </a:r>
          </a:p>
          <a:p>
            <a:endParaRPr lang="fr-FR" dirty="0"/>
          </a:p>
          <a:p>
            <a:r>
              <a:rPr lang="fr-FR" dirty="0"/>
              <a:t>Entrez </a:t>
            </a:r>
            <a:r>
              <a:rPr lang="fr-FR" i="1" dirty="0"/>
              <a:t>Nouveau classement</a:t>
            </a:r>
            <a:r>
              <a:rPr lang="fr-FR" dirty="0"/>
              <a:t> dans </a:t>
            </a:r>
            <a:r>
              <a:rPr lang="fr-FR" b="1" dirty="0"/>
              <a:t>Nouveau nom de colonne</a:t>
            </a:r>
            <a:r>
              <a:rPr lang="fr-FR" dirty="0"/>
              <a:t> et les informations suivantes dans </a:t>
            </a:r>
            <a:r>
              <a:rPr lang="fr-FR" b="1" dirty="0"/>
              <a:t>Formule de colonne personnalisée.</a:t>
            </a:r>
          </a:p>
          <a:p>
            <a:endParaRPr lang="fr-FR" b="1" dirty="0"/>
          </a:p>
          <a:p>
            <a:r>
              <a:rPr lang="fr-FR" dirty="0"/>
              <a:t>Vérifier qu’il n’y ait aucune erreur de syntaxe et OK</a:t>
            </a:r>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039" y="1978891"/>
            <a:ext cx="6477561" cy="4229467"/>
          </a:xfrm>
          <a:prstGeom prst="rect">
            <a:avLst/>
          </a:prstGeom>
        </p:spPr>
      </p:pic>
      <p:cxnSp>
        <p:nvCxnSpPr>
          <p:cNvPr id="8" name="Connecteur droit avec flèche 7"/>
          <p:cNvCxnSpPr/>
          <p:nvPr/>
        </p:nvCxnSpPr>
        <p:spPr>
          <a:xfrm>
            <a:off x="2168053" y="2937163"/>
            <a:ext cx="424872" cy="2124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4682836" y="5504873"/>
            <a:ext cx="3112655" cy="377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65</a:t>
            </a:fld>
            <a:endParaRPr lang="fr-FR" noProof="0"/>
          </a:p>
        </p:txBody>
      </p:sp>
    </p:spTree>
    <p:extLst>
      <p:ext uri="{BB962C8B-B14F-4D97-AF65-F5344CB8AC3E}">
        <p14:creationId xmlns:p14="http://schemas.microsoft.com/office/powerpoint/2010/main" val="47758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9120" y="624110"/>
            <a:ext cx="10278355" cy="1280890"/>
          </a:xfrm>
        </p:spPr>
        <p:txBody>
          <a:bodyPr rtlCol="0">
            <a:noAutofit/>
          </a:bodyPr>
          <a:lstStyle/>
          <a:p>
            <a:pPr rtl="0"/>
            <a:r>
              <a:rPr lang="fr-FR" dirty="0"/>
              <a:t>Transformer les données</a:t>
            </a:r>
            <a:br>
              <a:rPr lang="fr-FR" dirty="0"/>
            </a:br>
            <a:r>
              <a:rPr lang="fr-FR" dirty="0"/>
              <a:t>Ajout d’une colonne personnalisée : Formule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66</a:t>
            </a:fld>
            <a:endParaRPr lang="fr-FR" noProof="0"/>
          </a:p>
        </p:txBody>
      </p:sp>
      <p:pic>
        <p:nvPicPr>
          <p:cNvPr id="4" name="Image 3"/>
          <p:cNvPicPr>
            <a:picLocks noChangeAspect="1"/>
          </p:cNvPicPr>
          <p:nvPr/>
        </p:nvPicPr>
        <p:blipFill>
          <a:blip r:embed="rId3"/>
          <a:stretch>
            <a:fillRect/>
          </a:stretch>
        </p:blipFill>
        <p:spPr>
          <a:xfrm>
            <a:off x="1960880" y="2764472"/>
            <a:ext cx="9937432" cy="1552575"/>
          </a:xfrm>
          <a:prstGeom prst="rect">
            <a:avLst/>
          </a:prstGeom>
        </p:spPr>
      </p:pic>
      <p:sp>
        <p:nvSpPr>
          <p:cNvPr id="5" name="ZoneTexte 4"/>
          <p:cNvSpPr txBox="1"/>
          <p:nvPr/>
        </p:nvSpPr>
        <p:spPr>
          <a:xfrm>
            <a:off x="1849120" y="2246698"/>
            <a:ext cx="5963920" cy="369332"/>
          </a:xfrm>
          <a:prstGeom prst="rect">
            <a:avLst/>
          </a:prstGeom>
          <a:noFill/>
        </p:spPr>
        <p:txBody>
          <a:bodyPr wrap="square" rtlCol="0">
            <a:spAutoFit/>
          </a:bodyPr>
          <a:lstStyle/>
          <a:p>
            <a:r>
              <a:rPr lang="fr-FR" dirty="0"/>
              <a:t>Dans Affichage : cocher Barre de formule</a:t>
            </a:r>
          </a:p>
        </p:txBody>
      </p:sp>
      <p:sp>
        <p:nvSpPr>
          <p:cNvPr id="6" name="Rectangle 5"/>
          <p:cNvSpPr/>
          <p:nvPr/>
        </p:nvSpPr>
        <p:spPr>
          <a:xfrm>
            <a:off x="1849120" y="4650155"/>
            <a:ext cx="9937432" cy="1200329"/>
          </a:xfrm>
          <a:prstGeom prst="rect">
            <a:avLst/>
          </a:prstGeom>
        </p:spPr>
        <p:txBody>
          <a:bodyPr wrap="square">
            <a:spAutoFit/>
          </a:bodyPr>
          <a:lstStyle/>
          <a:p>
            <a:r>
              <a:rPr lang="fr-FR" dirty="0"/>
              <a:t>L’Éditeur de requête conserve toutes les étapes appliquées pour chaque requête sous forme de texte que vous pouvez afficher ou modifier. </a:t>
            </a:r>
          </a:p>
          <a:p>
            <a:endParaRPr lang="fr-FR" dirty="0"/>
          </a:p>
          <a:p>
            <a:r>
              <a:rPr lang="fr-FR" dirty="0"/>
              <a:t>Vous pouvez afficher ou modifier le texte de toute requête en utilisant l’ </a:t>
            </a:r>
            <a:r>
              <a:rPr lang="fr-FR" b="1" dirty="0"/>
              <a:t>Éditeur avancé</a:t>
            </a:r>
            <a:endParaRPr lang="fr-FR" dirty="0"/>
          </a:p>
        </p:txBody>
      </p:sp>
      <p:cxnSp>
        <p:nvCxnSpPr>
          <p:cNvPr id="11" name="Connecteur droit avec flèche 10"/>
          <p:cNvCxnSpPr/>
          <p:nvPr/>
        </p:nvCxnSpPr>
        <p:spPr>
          <a:xfrm flipH="1" flipV="1">
            <a:off x="7437120" y="3688080"/>
            <a:ext cx="2895600" cy="183896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Connecteur droit avec flèche 14"/>
          <p:cNvCxnSpPr/>
          <p:nvPr/>
        </p:nvCxnSpPr>
        <p:spPr>
          <a:xfrm flipH="1">
            <a:off x="2844800" y="2616030"/>
            <a:ext cx="2580640" cy="4421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9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 </a:t>
            </a:r>
            <a:br>
              <a:rPr lang="fr-FR" dirty="0"/>
            </a:br>
            <a:r>
              <a:rPr lang="fr-FR" dirty="0"/>
              <a:t>Gestion du texte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67</a:t>
            </a:fld>
            <a:endParaRPr lang="fr-FR" noProof="0"/>
          </a:p>
        </p:txBody>
      </p:sp>
      <p:sp>
        <p:nvSpPr>
          <p:cNvPr id="5" name="ZoneTexte 4"/>
          <p:cNvSpPr txBox="1"/>
          <p:nvPr/>
        </p:nvSpPr>
        <p:spPr>
          <a:xfrm>
            <a:off x="8930655" y="2357284"/>
            <a:ext cx="2695074" cy="3416320"/>
          </a:xfrm>
          <a:prstGeom prst="rect">
            <a:avLst/>
          </a:prstGeom>
          <a:noFill/>
        </p:spPr>
        <p:txBody>
          <a:bodyPr wrap="square" rtlCol="0">
            <a:spAutoFit/>
          </a:bodyPr>
          <a:lstStyle/>
          <a:p>
            <a:r>
              <a:rPr lang="fr-FR" dirty="0"/>
              <a:t>Depuis la </a:t>
            </a:r>
            <a:r>
              <a:rPr lang="fr-FR" b="1" dirty="0"/>
              <a:t>modification de requête </a:t>
            </a:r>
            <a:r>
              <a:rPr lang="fr-FR" dirty="0"/>
              <a:t>:</a:t>
            </a:r>
          </a:p>
          <a:p>
            <a:r>
              <a:rPr lang="fr-FR" dirty="0"/>
              <a:t>Dans l’onglet </a:t>
            </a:r>
            <a:r>
              <a:rPr lang="fr-FR" b="1" dirty="0"/>
              <a:t>Ajouter une colonne</a:t>
            </a:r>
            <a:r>
              <a:rPr lang="fr-FR" dirty="0"/>
              <a:t> &gt;</a:t>
            </a:r>
          </a:p>
          <a:p>
            <a:r>
              <a:rPr lang="fr-FR" dirty="0"/>
              <a:t>Cliquer sur </a:t>
            </a:r>
            <a:r>
              <a:rPr lang="fr-FR" b="1" dirty="0"/>
              <a:t>Colonne conditionnelle </a:t>
            </a:r>
          </a:p>
          <a:p>
            <a:endParaRPr lang="fr-FR" dirty="0"/>
          </a:p>
          <a:p>
            <a:r>
              <a:rPr lang="fr-FR" dirty="0"/>
              <a:t>Ensuite, renommer la colonne, </a:t>
            </a:r>
          </a:p>
          <a:p>
            <a:r>
              <a:rPr lang="fr-FR" u="sng" dirty="0"/>
              <a:t>Indiquer les conditions et les opérateurs de modifications</a:t>
            </a:r>
          </a:p>
        </p:txBody>
      </p:sp>
      <p:pic>
        <p:nvPicPr>
          <p:cNvPr id="7" name="Image 6">
            <a:extLst>
              <a:ext uri="{FF2B5EF4-FFF2-40B4-BE49-F238E27FC236}">
                <a16:creationId xmlns:a16="http://schemas.microsoft.com/office/drawing/2014/main" id="{B06B12BD-B20C-414E-5E7F-B29C3F525C31}"/>
              </a:ext>
            </a:extLst>
          </p:cNvPr>
          <p:cNvPicPr>
            <a:picLocks noChangeAspect="1"/>
          </p:cNvPicPr>
          <p:nvPr/>
        </p:nvPicPr>
        <p:blipFill>
          <a:blip r:embed="rId3"/>
          <a:stretch>
            <a:fillRect/>
          </a:stretch>
        </p:blipFill>
        <p:spPr>
          <a:xfrm>
            <a:off x="1112361" y="2357284"/>
            <a:ext cx="7628926" cy="34163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4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a:t>
            </a:r>
            <a:br>
              <a:rPr lang="fr-FR" dirty="0"/>
            </a:br>
            <a:r>
              <a:rPr lang="fr-FR" dirty="0"/>
              <a:t>Gestion du numérique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68</a:t>
            </a:fld>
            <a:endParaRPr lang="fr-FR" noProof="0"/>
          </a:p>
        </p:txBody>
      </p:sp>
      <p:pic>
        <p:nvPicPr>
          <p:cNvPr id="6" name="Image 5">
            <a:extLst>
              <a:ext uri="{FF2B5EF4-FFF2-40B4-BE49-F238E27FC236}">
                <a16:creationId xmlns:a16="http://schemas.microsoft.com/office/drawing/2014/main" id="{690B1A64-2377-066B-7582-640D3DB63315}"/>
              </a:ext>
            </a:extLst>
          </p:cNvPr>
          <p:cNvPicPr>
            <a:picLocks noChangeAspect="1"/>
          </p:cNvPicPr>
          <p:nvPr/>
        </p:nvPicPr>
        <p:blipFill>
          <a:blip r:embed="rId3"/>
          <a:stretch>
            <a:fillRect/>
          </a:stretch>
        </p:blipFill>
        <p:spPr>
          <a:xfrm>
            <a:off x="1311579" y="2133315"/>
            <a:ext cx="7398376" cy="3936903"/>
          </a:xfrm>
          <a:prstGeom prst="rect">
            <a:avLst/>
          </a:prstGeom>
          <a:ln>
            <a:noFill/>
          </a:ln>
          <a:effectLst>
            <a:outerShdw blurRad="292100" dist="139700" dir="2700000" algn="tl" rotWithShape="0">
              <a:srgbClr val="333333">
                <a:alpha val="65000"/>
              </a:srgbClr>
            </a:outerShdw>
          </a:effectLst>
        </p:spPr>
      </p:pic>
      <p:sp>
        <p:nvSpPr>
          <p:cNvPr id="8" name="ZoneTexte 7">
            <a:extLst>
              <a:ext uri="{FF2B5EF4-FFF2-40B4-BE49-F238E27FC236}">
                <a16:creationId xmlns:a16="http://schemas.microsoft.com/office/drawing/2014/main" id="{F2FC675B-3D97-FDCE-7DB6-548BCA918443}"/>
              </a:ext>
            </a:extLst>
          </p:cNvPr>
          <p:cNvSpPr txBox="1"/>
          <p:nvPr/>
        </p:nvSpPr>
        <p:spPr>
          <a:xfrm>
            <a:off x="8930655" y="2357284"/>
            <a:ext cx="2695074" cy="3139321"/>
          </a:xfrm>
          <a:prstGeom prst="rect">
            <a:avLst/>
          </a:prstGeom>
          <a:noFill/>
        </p:spPr>
        <p:txBody>
          <a:bodyPr wrap="square" rtlCol="0">
            <a:spAutoFit/>
          </a:bodyPr>
          <a:lstStyle/>
          <a:p>
            <a:r>
              <a:rPr lang="fr-FR" dirty="0"/>
              <a:t>S’il doit gérer des valeurs numériques qui contiennent des </a:t>
            </a:r>
            <a:r>
              <a:rPr lang="fr-FR" dirty="0" err="1"/>
              <a:t>Null</a:t>
            </a:r>
            <a:r>
              <a:rPr lang="fr-FR" dirty="0"/>
              <a:t> (pas de valeur) </a:t>
            </a:r>
          </a:p>
          <a:p>
            <a:endParaRPr lang="fr-FR" u="sng" dirty="0"/>
          </a:p>
          <a:p>
            <a:r>
              <a:rPr lang="fr-FR" b="1" u="sng" dirty="0">
                <a:solidFill>
                  <a:schemeClr val="accent4"/>
                </a:solidFill>
              </a:rPr>
              <a:t>Il est important de gérer les NULL en premier</a:t>
            </a:r>
          </a:p>
          <a:p>
            <a:endParaRPr lang="fr-FR" u="sng" dirty="0"/>
          </a:p>
          <a:p>
            <a:r>
              <a:rPr lang="fr-FR" dirty="0"/>
              <a:t>Sinon, cela créera des </a:t>
            </a:r>
            <a:r>
              <a:rPr lang="fr-FR" b="1" dirty="0"/>
              <a:t>ERREURS</a:t>
            </a:r>
            <a:r>
              <a:rPr lang="fr-FR" dirty="0"/>
              <a:t>.</a:t>
            </a:r>
          </a:p>
        </p:txBody>
      </p:sp>
    </p:spTree>
    <p:extLst>
      <p:ext uri="{BB962C8B-B14F-4D97-AF65-F5344CB8AC3E}">
        <p14:creationId xmlns:p14="http://schemas.microsoft.com/office/powerpoint/2010/main" val="197451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Fermer le fichier</a:t>
            </a:r>
          </a:p>
        </p:txBody>
      </p:sp>
      <p:sp>
        <p:nvSpPr>
          <p:cNvPr id="3" name="Rectangle 2"/>
          <p:cNvSpPr/>
          <p:nvPr/>
        </p:nvSpPr>
        <p:spPr>
          <a:xfrm>
            <a:off x="2669308" y="2283982"/>
            <a:ext cx="9116291" cy="1200329"/>
          </a:xfrm>
          <a:prstGeom prst="rect">
            <a:avLst/>
          </a:prstGeom>
        </p:spPr>
        <p:txBody>
          <a:bodyPr wrap="square">
            <a:spAutoFit/>
          </a:bodyPr>
          <a:lstStyle/>
          <a:p>
            <a:r>
              <a:rPr lang="fr-FR" dirty="0"/>
              <a:t>Pour sortir des modifications et les appliquer</a:t>
            </a:r>
          </a:p>
          <a:p>
            <a:r>
              <a:rPr lang="fr-FR" dirty="0"/>
              <a:t>Cliquer sur Fichier</a:t>
            </a:r>
          </a:p>
          <a:p>
            <a:r>
              <a:rPr lang="fr-FR" dirty="0"/>
              <a:t>Fermer </a:t>
            </a:r>
            <a:r>
              <a:rPr lang="fr-FR" b="1" dirty="0"/>
              <a:t>Power </a:t>
            </a:r>
            <a:r>
              <a:rPr lang="fr-FR" b="1" dirty="0" err="1"/>
              <a:t>Query</a:t>
            </a:r>
            <a:r>
              <a:rPr lang="fr-FR" b="1" dirty="0"/>
              <a:t> et appliquer</a:t>
            </a:r>
            <a:r>
              <a:rPr lang="fr-FR" dirty="0">
                <a:solidFill>
                  <a:schemeClr val="accent5"/>
                </a:solidFill>
              </a:rPr>
              <a:t> afin de charger le modèle de données dans 																POWER BI</a:t>
            </a:r>
            <a:endParaRPr lang="fr-FR" b="1"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6948" y="3713859"/>
            <a:ext cx="1943268" cy="27891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cxnSp>
        <p:nvCxnSpPr>
          <p:cNvPr id="7" name="Connecteur droit avec flèche 6"/>
          <p:cNvCxnSpPr/>
          <p:nvPr/>
        </p:nvCxnSpPr>
        <p:spPr>
          <a:xfrm>
            <a:off x="5153891" y="3174236"/>
            <a:ext cx="423057" cy="3855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69</a:t>
            </a:fld>
            <a:endParaRPr lang="fr-FR" noProof="0"/>
          </a:p>
        </p:txBody>
      </p:sp>
    </p:spTree>
    <p:extLst>
      <p:ext uri="{BB962C8B-B14F-4D97-AF65-F5344CB8AC3E}">
        <p14:creationId xmlns:p14="http://schemas.microsoft.com/office/powerpoint/2010/main" val="380557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fontScale="90000"/>
          </a:bodyPr>
          <a:lstStyle/>
          <a:p>
            <a:pPr rtl="0"/>
            <a:r>
              <a:rPr lang="fr-FR" dirty="0"/>
              <a:t>Introduction de l’outil, de la BI et des jeux de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a:t>
            </a:fld>
            <a:endParaRPr lang="fr-FR" noProof="0"/>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1859281" y="3588026"/>
            <a:ext cx="10332719" cy="2438029"/>
          </a:xfrm>
        </p:spPr>
        <p:txBody>
          <a:bodyPr rtlCol="0">
            <a:noAutofit/>
          </a:bodyPr>
          <a:lstStyle/>
          <a:p>
            <a:r>
              <a:rPr lang="fr-FR" dirty="0"/>
              <a:t>Optimisation Données</a:t>
            </a:r>
            <a:br>
              <a:rPr lang="fr-FR" dirty="0"/>
            </a:br>
            <a:r>
              <a:rPr lang="fr-FR" sz="4000" dirty="0"/>
              <a:t>Onglet Affichage Table </a:t>
            </a:r>
            <a:br>
              <a:rPr lang="fr-FR" sz="4000" dirty="0"/>
            </a:br>
            <a:r>
              <a:rPr lang="fr-FR" sz="4000" dirty="0"/>
              <a:t>&amp; Affichage rapport</a:t>
            </a:r>
            <a:endParaRPr lang="fr-FR" sz="4000" b="1" dirty="0">
              <a:solidFill>
                <a:srgbClr val="FF0000"/>
              </a:solidFill>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70</a:t>
            </a:fld>
            <a:endParaRPr lang="fr-FR" noProof="0"/>
          </a:p>
        </p:txBody>
      </p:sp>
      <p:pic>
        <p:nvPicPr>
          <p:cNvPr id="5" name="Image 4">
            <a:extLst>
              <a:ext uri="{FF2B5EF4-FFF2-40B4-BE49-F238E27FC236}">
                <a16:creationId xmlns:a16="http://schemas.microsoft.com/office/drawing/2014/main" id="{BF4CFC0D-41E3-D571-C9D5-46274DC44054}"/>
              </a:ext>
            </a:extLst>
          </p:cNvPr>
          <p:cNvPicPr>
            <a:picLocks noChangeAspect="1"/>
          </p:cNvPicPr>
          <p:nvPr/>
        </p:nvPicPr>
        <p:blipFill>
          <a:blip r:embed="rId3"/>
          <a:stretch>
            <a:fillRect/>
          </a:stretch>
        </p:blipFill>
        <p:spPr>
          <a:xfrm>
            <a:off x="5697813" y="561975"/>
            <a:ext cx="6143625" cy="2867025"/>
          </a:xfrm>
          <a:prstGeom prst="rect">
            <a:avLst/>
          </a:prstGeom>
        </p:spPr>
      </p:pic>
    </p:spTree>
    <p:extLst>
      <p:ext uri="{BB962C8B-B14F-4D97-AF65-F5344CB8AC3E}">
        <p14:creationId xmlns:p14="http://schemas.microsoft.com/office/powerpoint/2010/main" val="271156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fontScale="90000"/>
          </a:bodyPr>
          <a:lstStyle/>
          <a:p>
            <a:r>
              <a:rPr lang="fr-FR" dirty="0"/>
              <a:t>Affichage Table / Rapport – Dans Power BI</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71</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167466" y="1971039"/>
            <a:ext cx="8805333" cy="462167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ferme la fenêtre Power QUERY pour de bon !!! </a:t>
            </a:r>
          </a:p>
          <a:p>
            <a:endParaRPr lang="fr-FR" sz="2200" b="1" dirty="0"/>
          </a:p>
          <a:p>
            <a:pPr>
              <a:spcAft>
                <a:spcPts val="800"/>
              </a:spcAft>
            </a:pPr>
            <a:r>
              <a:rPr lang="fr-FR" sz="2200" b="1" dirty="0"/>
              <a:t>Déterminer et/ou créer la table de table.</a:t>
            </a:r>
          </a:p>
          <a:p>
            <a:pPr>
              <a:spcAft>
                <a:spcPts val="800"/>
              </a:spcAft>
            </a:pPr>
            <a:r>
              <a:rPr lang="fr-FR" sz="2200" b="1" dirty="0"/>
              <a:t>Trier Par / Masquer</a:t>
            </a:r>
          </a:p>
          <a:p>
            <a:pPr>
              <a:spcAft>
                <a:spcPts val="800"/>
              </a:spcAft>
            </a:pPr>
            <a:r>
              <a:rPr lang="fr-FR" sz="2200" b="1" dirty="0"/>
              <a:t>Gestion du résumé et catégorisation de données.</a:t>
            </a:r>
          </a:p>
          <a:p>
            <a:pPr>
              <a:spcAft>
                <a:spcPts val="800"/>
              </a:spcAft>
            </a:pPr>
            <a:r>
              <a:rPr lang="fr-FR" sz="2200" b="1" dirty="0"/>
              <a:t>Création des hiérarchies</a:t>
            </a:r>
          </a:p>
          <a:p>
            <a:pPr>
              <a:spcAft>
                <a:spcPts val="800"/>
              </a:spcAft>
            </a:pPr>
            <a:r>
              <a:rPr lang="fr-FR" sz="2200" b="1" dirty="0"/>
              <a:t>Langage DAX </a:t>
            </a:r>
            <a:r>
              <a:rPr lang="fr-FR" sz="2200" b="1" dirty="0">
                <a:sym typeface="Wingdings" panose="05000000000000000000" pitchFamily="2" charset="2"/>
              </a:rPr>
              <a:t></a:t>
            </a:r>
          </a:p>
          <a:p>
            <a:pPr>
              <a:spcAft>
                <a:spcPts val="800"/>
              </a:spcAft>
            </a:pPr>
            <a:r>
              <a:rPr lang="fr-FR" sz="2200" b="1" dirty="0">
                <a:sym typeface="Wingdings" panose="05000000000000000000" pitchFamily="2" charset="2"/>
              </a:rPr>
              <a:t>Création de colonnes calculées avec le langage DAX</a:t>
            </a:r>
            <a:endParaRPr lang="fr-FR" b="1" dirty="0"/>
          </a:p>
          <a:p>
            <a:pPr>
              <a:spcAft>
                <a:spcPts val="800"/>
              </a:spcAft>
            </a:pPr>
            <a:r>
              <a:rPr lang="fr-FR" sz="2200" b="1" dirty="0"/>
              <a:t>Création de mesures statistiques avec le langage DAX</a:t>
            </a:r>
          </a:p>
        </p:txBody>
      </p:sp>
    </p:spTree>
    <p:extLst>
      <p:ext uri="{BB962C8B-B14F-4D97-AF65-F5344CB8AC3E}">
        <p14:creationId xmlns:p14="http://schemas.microsoft.com/office/powerpoint/2010/main" val="171463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Les outils de table</a:t>
            </a:r>
          </a:p>
        </p:txBody>
      </p:sp>
      <p:sp>
        <p:nvSpPr>
          <p:cNvPr id="3" name="Rectangle 2"/>
          <p:cNvSpPr/>
          <p:nvPr/>
        </p:nvSpPr>
        <p:spPr>
          <a:xfrm>
            <a:off x="2669308" y="2283982"/>
            <a:ext cx="9116291" cy="2308324"/>
          </a:xfrm>
          <a:prstGeom prst="rect">
            <a:avLst/>
          </a:prstGeom>
        </p:spPr>
        <p:txBody>
          <a:bodyPr wrap="square">
            <a:spAutoFit/>
          </a:bodyPr>
          <a:lstStyle/>
          <a:p>
            <a:pPr algn="just"/>
            <a:r>
              <a:rPr lang="fr-FR" sz="1800" dirty="0"/>
              <a:t>En cliquant sur une table, dans la zone des données à droite, un nouvel onglet en haut apparaît </a:t>
            </a:r>
            <a:r>
              <a:rPr lang="fr-FR" sz="1800" b="1" dirty="0"/>
              <a:t>: “Outils de table”</a:t>
            </a:r>
          </a:p>
          <a:p>
            <a:pPr algn="just"/>
            <a:endParaRPr lang="fr-FR" b="1" dirty="0"/>
          </a:p>
          <a:p>
            <a:pPr algn="just"/>
            <a:r>
              <a:rPr lang="fr-FR" sz="1800" b="1" dirty="0"/>
              <a:t>On peut </a:t>
            </a:r>
          </a:p>
          <a:p>
            <a:pPr marL="285750" indent="-285750" algn="just">
              <a:buFontTx/>
              <a:buChar char="-"/>
            </a:pPr>
            <a:r>
              <a:rPr lang="fr-FR" sz="1800" b="1" dirty="0"/>
              <a:t>« Marquer comme table de date »,</a:t>
            </a:r>
          </a:p>
          <a:p>
            <a:pPr marL="285750" indent="-285750" algn="just">
              <a:buFontTx/>
              <a:buChar char="-"/>
            </a:pPr>
            <a:r>
              <a:rPr lang="fr-FR" sz="1800" b="1" dirty="0"/>
              <a:t> avoir accès à la création de mesures, de colonnes et d’autres tables.</a:t>
            </a:r>
          </a:p>
          <a:p>
            <a:pPr algn="just"/>
            <a:endParaRPr lang="en-US" sz="1800" b="1"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72</a:t>
            </a:fld>
            <a:endParaRPr lang="fr-FR" noProof="0"/>
          </a:p>
        </p:txBody>
      </p:sp>
      <p:pic>
        <p:nvPicPr>
          <p:cNvPr id="8" name="Image 7">
            <a:extLst>
              <a:ext uri="{FF2B5EF4-FFF2-40B4-BE49-F238E27FC236}">
                <a16:creationId xmlns:a16="http://schemas.microsoft.com/office/drawing/2014/main" id="{BFCF5C02-417D-3013-5B77-6B6EF50936AF}"/>
              </a:ext>
            </a:extLst>
          </p:cNvPr>
          <p:cNvPicPr>
            <a:picLocks noChangeAspect="1"/>
          </p:cNvPicPr>
          <p:nvPr/>
        </p:nvPicPr>
        <p:blipFill>
          <a:blip r:embed="rId3"/>
          <a:stretch>
            <a:fillRect/>
          </a:stretch>
        </p:blipFill>
        <p:spPr>
          <a:xfrm>
            <a:off x="3824617" y="4125920"/>
            <a:ext cx="6729289" cy="21079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10932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br>
            <a:r>
              <a:rPr lang="fr-FR" dirty="0"/>
              <a:t>Les notions de temporalité et table DATE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73</a:t>
            </a:fld>
            <a:endParaRPr lang="fr-FR" noProof="0"/>
          </a:p>
        </p:txBody>
      </p:sp>
      <p:sp>
        <p:nvSpPr>
          <p:cNvPr id="9" name="Rectangle 8"/>
          <p:cNvSpPr/>
          <p:nvPr/>
        </p:nvSpPr>
        <p:spPr>
          <a:xfrm>
            <a:off x="2035576" y="2274838"/>
            <a:ext cx="9292824" cy="3785652"/>
          </a:xfrm>
          <a:prstGeom prst="rect">
            <a:avLst/>
          </a:prstGeom>
        </p:spPr>
        <p:txBody>
          <a:bodyPr wrap="square">
            <a:spAutoFit/>
          </a:bodyPr>
          <a:lstStyle/>
          <a:p>
            <a:pPr algn="just"/>
            <a:r>
              <a:rPr lang="fr-FR" sz="2000" dirty="0"/>
              <a:t>La </a:t>
            </a:r>
            <a:r>
              <a:rPr lang="fr-FR" sz="2000" b="1" dirty="0"/>
              <a:t>notion de temporalité et de DATE est indispensable a tout </a:t>
            </a:r>
            <a:r>
              <a:rPr lang="fr-FR" sz="2000" b="1" dirty="0" err="1"/>
              <a:t>procces</a:t>
            </a:r>
            <a:r>
              <a:rPr lang="fr-FR" sz="2000" b="1" dirty="0"/>
              <a:t> décisionnel :</a:t>
            </a:r>
          </a:p>
          <a:p>
            <a:pPr algn="just"/>
            <a:endParaRPr lang="fr-FR" sz="2000" b="1" dirty="0"/>
          </a:p>
          <a:p>
            <a:pPr marL="285750" indent="-285750" algn="just">
              <a:buFontTx/>
              <a:buChar char="-"/>
            </a:pPr>
            <a:r>
              <a:rPr lang="fr-FR" sz="2000" dirty="0"/>
              <a:t>On </a:t>
            </a:r>
            <a:r>
              <a:rPr lang="fr-FR" sz="2000" b="1" dirty="0"/>
              <a:t>souhaite récupérer toutes les notions de temporalités </a:t>
            </a:r>
            <a:r>
              <a:rPr lang="fr-FR" sz="2000" dirty="0"/>
              <a:t>(années, mois, jours, etc. à partir d’une date de vente ou autre transaction a analyser),</a:t>
            </a:r>
          </a:p>
          <a:p>
            <a:pPr marL="285750" indent="-285750" algn="just">
              <a:buFontTx/>
              <a:buChar char="-"/>
            </a:pPr>
            <a:endParaRPr lang="fr-FR" sz="2000" dirty="0"/>
          </a:p>
          <a:p>
            <a:pPr marL="285750" indent="-285750" algn="just">
              <a:buFontTx/>
              <a:buChar char="-"/>
            </a:pPr>
            <a:endParaRPr lang="fr-FR" sz="2000" dirty="0"/>
          </a:p>
          <a:p>
            <a:pPr marL="285750" indent="-285750" algn="just">
              <a:buFontTx/>
              <a:buChar char="-"/>
            </a:pPr>
            <a:r>
              <a:rPr lang="fr-FR" sz="2000" dirty="0"/>
              <a:t>On </a:t>
            </a:r>
            <a:r>
              <a:rPr lang="fr-FR" sz="2000" b="1" dirty="0"/>
              <a:t>souhaite garder un historique sur les données. </a:t>
            </a:r>
            <a:r>
              <a:rPr lang="fr-FR" sz="2000" dirty="0"/>
              <a:t>Même si le client n’habite plus dans le même pays ou ville, il sera important de pouvoir analyser ces comportements d’achats en correspondances avec ces différents lieux de vies.</a:t>
            </a:r>
          </a:p>
        </p:txBody>
      </p:sp>
    </p:spTree>
    <p:extLst>
      <p:ext uri="{BB962C8B-B14F-4D97-AF65-F5344CB8AC3E}">
        <p14:creationId xmlns:p14="http://schemas.microsoft.com/office/powerpoint/2010/main" val="319545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br>
            <a:r>
              <a:rPr lang="fr-FR" dirty="0"/>
              <a:t>Les notions de temporalité et table DATE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74</a:t>
            </a:fld>
            <a:endParaRPr lang="fr-FR" noProof="0"/>
          </a:p>
        </p:txBody>
      </p:sp>
      <p:sp>
        <p:nvSpPr>
          <p:cNvPr id="9" name="Rectangle 8"/>
          <p:cNvSpPr/>
          <p:nvPr/>
        </p:nvSpPr>
        <p:spPr>
          <a:xfrm>
            <a:off x="2107475" y="2139557"/>
            <a:ext cx="9701348" cy="3477875"/>
          </a:xfrm>
          <a:prstGeom prst="rect">
            <a:avLst/>
          </a:prstGeom>
        </p:spPr>
        <p:txBody>
          <a:bodyPr wrap="square">
            <a:spAutoFit/>
          </a:bodyPr>
          <a:lstStyle/>
          <a:p>
            <a:pPr algn="just"/>
            <a:r>
              <a:rPr lang="fr-FR" sz="2000" dirty="0"/>
              <a:t>La </a:t>
            </a:r>
            <a:r>
              <a:rPr lang="fr-FR" sz="2000" b="1" dirty="0"/>
              <a:t>table de date doit donc être créée si elle </a:t>
            </a:r>
          </a:p>
          <a:p>
            <a:pPr algn="just"/>
            <a:r>
              <a:rPr lang="fr-FR" sz="2000" b="1" dirty="0"/>
              <a:t>n’existe pas </a:t>
            </a:r>
          </a:p>
          <a:p>
            <a:pPr algn="just"/>
            <a:endParaRPr lang="fr-FR" sz="2000" b="1" dirty="0"/>
          </a:p>
          <a:p>
            <a:pPr algn="just"/>
            <a:r>
              <a:rPr lang="fr-FR" sz="2000" b="1" dirty="0"/>
              <a:t>OU</a:t>
            </a:r>
          </a:p>
          <a:p>
            <a:pPr algn="just"/>
            <a:endParaRPr lang="fr-FR" sz="2000" b="1" dirty="0"/>
          </a:p>
          <a:p>
            <a:pPr algn="just"/>
            <a:r>
              <a:rPr lang="fr-FR" sz="2000" dirty="0"/>
              <a:t>Il faut dire à Power BI, quelle est notre table </a:t>
            </a:r>
          </a:p>
          <a:p>
            <a:pPr algn="just"/>
            <a:r>
              <a:rPr lang="fr-FR" sz="2000" dirty="0"/>
              <a:t>de Date. </a:t>
            </a:r>
          </a:p>
          <a:p>
            <a:pPr algn="just"/>
            <a:endParaRPr lang="fr-FR" sz="2000" dirty="0"/>
          </a:p>
          <a:p>
            <a:pPr algn="just"/>
            <a:r>
              <a:rPr lang="fr-FR" sz="2000" dirty="0"/>
              <a:t>Il va falloir cliquer droit sur la table de date :</a:t>
            </a:r>
          </a:p>
          <a:p>
            <a:pPr algn="just"/>
            <a:endParaRPr lang="fr-FR" sz="2000" dirty="0"/>
          </a:p>
          <a:p>
            <a:pPr algn="just"/>
            <a:r>
              <a:rPr lang="fr-FR" sz="2000" dirty="0"/>
              <a:t>Cliquer sur </a:t>
            </a:r>
            <a:r>
              <a:rPr lang="fr-FR" sz="2000" b="1" dirty="0"/>
              <a:t>Marquer comme table de date</a:t>
            </a:r>
          </a:p>
        </p:txBody>
      </p:sp>
      <p:pic>
        <p:nvPicPr>
          <p:cNvPr id="5" name="Image 4">
            <a:extLst>
              <a:ext uri="{FF2B5EF4-FFF2-40B4-BE49-F238E27FC236}">
                <a16:creationId xmlns:a16="http://schemas.microsoft.com/office/drawing/2014/main" id="{9BB038C5-7BBA-47EE-AE30-AFE08D5D0E3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80053" y="1870166"/>
            <a:ext cx="4128770" cy="4274185"/>
          </a:xfrm>
          <a:prstGeom prst="rect">
            <a:avLst/>
          </a:prstGeom>
          <a:noFill/>
          <a:ln>
            <a:noFill/>
          </a:ln>
        </p:spPr>
      </p:pic>
    </p:spTree>
    <p:extLst>
      <p:ext uri="{BB962C8B-B14F-4D97-AF65-F5344CB8AC3E}">
        <p14:creationId xmlns:p14="http://schemas.microsoft.com/office/powerpoint/2010/main" val="10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br>
            <a:r>
              <a:rPr lang="fr-FR" dirty="0"/>
              <a:t>Masquer des éléments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75</a:t>
            </a:fld>
            <a:endParaRPr lang="fr-FR" noProof="0"/>
          </a:p>
        </p:txBody>
      </p:sp>
      <p:sp>
        <p:nvSpPr>
          <p:cNvPr id="9" name="Rectangle 8"/>
          <p:cNvSpPr/>
          <p:nvPr/>
        </p:nvSpPr>
        <p:spPr>
          <a:xfrm>
            <a:off x="2107475" y="2139557"/>
            <a:ext cx="9474925" cy="3170099"/>
          </a:xfrm>
          <a:prstGeom prst="rect">
            <a:avLst/>
          </a:prstGeom>
        </p:spPr>
        <p:txBody>
          <a:bodyPr wrap="square">
            <a:spAutoFit/>
          </a:bodyPr>
          <a:lstStyle/>
          <a:p>
            <a:pPr algn="just"/>
            <a:r>
              <a:rPr lang="fr-FR" sz="2000" dirty="0"/>
              <a:t>Il est possible de </a:t>
            </a:r>
            <a:r>
              <a:rPr lang="fr-FR" sz="2000" b="1" dirty="0"/>
              <a:t>masquer une table et/ou colonne et/ou mesure </a:t>
            </a:r>
            <a:r>
              <a:rPr lang="fr-FR" sz="2000" dirty="0"/>
              <a:t>pour la vue Rapport.</a:t>
            </a:r>
          </a:p>
          <a:p>
            <a:pPr algn="just"/>
            <a:endParaRPr lang="fr-FR" sz="2000" dirty="0"/>
          </a:p>
          <a:p>
            <a:pPr algn="just"/>
            <a:r>
              <a:rPr lang="fr-FR" sz="2000" dirty="0"/>
              <a:t>Effectivement, on peut avoir besoin d’une table et d’autres éléments pour construire et optimiser notre jeu de données dans Power BI mais ne pas le rendre disponible, car dispensable, aux concepteurs de rapport.</a:t>
            </a:r>
          </a:p>
          <a:p>
            <a:pPr algn="just"/>
            <a:endParaRPr lang="fr-FR" sz="2000" dirty="0"/>
          </a:p>
          <a:p>
            <a:pPr algn="just"/>
            <a:r>
              <a:rPr lang="fr-FR" sz="2000" dirty="0"/>
              <a:t>Il suffit de </a:t>
            </a:r>
            <a:r>
              <a:rPr lang="fr-FR" sz="2000" b="1" dirty="0"/>
              <a:t>cliquer droit </a:t>
            </a:r>
            <a:r>
              <a:rPr lang="fr-FR" sz="2000" dirty="0"/>
              <a:t>sur la table/la colonne/la mesure dans la zone de données (à droite) puis sélectionner « </a:t>
            </a:r>
            <a:r>
              <a:rPr lang="fr-FR" sz="2000" b="1" dirty="0"/>
              <a:t>Masquer</a:t>
            </a:r>
            <a:r>
              <a:rPr lang="fr-FR" sz="2000" dirty="0"/>
              <a:t> » et/ou cliquer sur l’icône Œil, positionné à droite de chaque élément.</a:t>
            </a:r>
          </a:p>
        </p:txBody>
      </p:sp>
      <p:pic>
        <p:nvPicPr>
          <p:cNvPr id="6" name="Image 5">
            <a:extLst>
              <a:ext uri="{FF2B5EF4-FFF2-40B4-BE49-F238E27FC236}">
                <a16:creationId xmlns:a16="http://schemas.microsoft.com/office/drawing/2014/main" id="{65CAC2BC-617E-E21E-964F-3431DE8847B1}"/>
              </a:ext>
            </a:extLst>
          </p:cNvPr>
          <p:cNvPicPr>
            <a:picLocks noChangeAspect="1"/>
          </p:cNvPicPr>
          <p:nvPr/>
        </p:nvPicPr>
        <p:blipFill>
          <a:blip r:embed="rId3"/>
          <a:stretch>
            <a:fillRect/>
          </a:stretch>
        </p:blipFill>
        <p:spPr>
          <a:xfrm>
            <a:off x="8405907" y="5018424"/>
            <a:ext cx="2825678" cy="1250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20185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Les outils de colonne</a:t>
            </a:r>
          </a:p>
        </p:txBody>
      </p:sp>
      <p:sp>
        <p:nvSpPr>
          <p:cNvPr id="3" name="Rectangle 2"/>
          <p:cNvSpPr/>
          <p:nvPr/>
        </p:nvSpPr>
        <p:spPr>
          <a:xfrm>
            <a:off x="1311580" y="1990470"/>
            <a:ext cx="10435828" cy="2585323"/>
          </a:xfrm>
          <a:prstGeom prst="rect">
            <a:avLst/>
          </a:prstGeom>
        </p:spPr>
        <p:txBody>
          <a:bodyPr wrap="square">
            <a:spAutoFit/>
          </a:bodyPr>
          <a:lstStyle/>
          <a:p>
            <a:pPr algn="just"/>
            <a:r>
              <a:rPr lang="fr-FR" sz="1800" dirty="0"/>
              <a:t>En cliquant sur un champ et/ou mesure, dans la zone des données à droite, un nouvel onglet en haut apparaît </a:t>
            </a:r>
            <a:r>
              <a:rPr lang="fr-FR" sz="1800" b="1" dirty="0"/>
              <a:t>: “Outils de colonne”</a:t>
            </a:r>
          </a:p>
          <a:p>
            <a:pPr algn="just"/>
            <a:endParaRPr lang="fr-FR" b="1" dirty="0"/>
          </a:p>
          <a:p>
            <a:pPr algn="just"/>
            <a:r>
              <a:rPr lang="fr-FR" sz="1800" b="1" dirty="0"/>
              <a:t>On peut </a:t>
            </a:r>
          </a:p>
          <a:p>
            <a:pPr marL="285750" indent="-285750" algn="just">
              <a:buFontTx/>
              <a:buChar char="-"/>
            </a:pPr>
            <a:r>
              <a:rPr lang="fr-FR" sz="1800" b="1" dirty="0"/>
              <a:t>Gérer le format,</a:t>
            </a:r>
          </a:p>
          <a:p>
            <a:pPr marL="285750" indent="-285750" algn="just">
              <a:buFontTx/>
              <a:buChar char="-"/>
            </a:pPr>
            <a:r>
              <a:rPr lang="fr-FR" b="1" dirty="0"/>
              <a:t>Gérer le résumé et la catégorie de données,</a:t>
            </a:r>
            <a:endParaRPr lang="fr-FR" sz="1800" b="1" dirty="0"/>
          </a:p>
          <a:p>
            <a:pPr marL="285750" indent="-285750" algn="just">
              <a:buFontTx/>
              <a:buChar char="-"/>
            </a:pPr>
            <a:r>
              <a:rPr lang="fr-FR" sz="1800" b="1" dirty="0"/>
              <a:t>Effectuer des Trier Par.</a:t>
            </a:r>
          </a:p>
          <a:p>
            <a:pPr algn="just"/>
            <a:endParaRPr lang="en-US" sz="1800" b="1"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76</a:t>
            </a:fld>
            <a:endParaRPr lang="fr-FR" noProof="0"/>
          </a:p>
        </p:txBody>
      </p:sp>
      <p:pic>
        <p:nvPicPr>
          <p:cNvPr id="6" name="Image 5">
            <a:extLst>
              <a:ext uri="{FF2B5EF4-FFF2-40B4-BE49-F238E27FC236}">
                <a16:creationId xmlns:a16="http://schemas.microsoft.com/office/drawing/2014/main" id="{DB1AC159-F648-905A-59A1-E511009B4E45}"/>
              </a:ext>
            </a:extLst>
          </p:cNvPr>
          <p:cNvPicPr>
            <a:picLocks noChangeAspect="1"/>
          </p:cNvPicPr>
          <p:nvPr/>
        </p:nvPicPr>
        <p:blipFill>
          <a:blip r:embed="rId3"/>
          <a:stretch>
            <a:fillRect/>
          </a:stretch>
        </p:blipFill>
        <p:spPr>
          <a:xfrm>
            <a:off x="2592925" y="4074296"/>
            <a:ext cx="8599248" cy="2453105"/>
          </a:xfrm>
          <a:prstGeom prst="rect">
            <a:avLst/>
          </a:prstGeom>
        </p:spPr>
      </p:pic>
    </p:spTree>
    <p:extLst>
      <p:ext uri="{BB962C8B-B14F-4D97-AF65-F5344CB8AC3E}">
        <p14:creationId xmlns:p14="http://schemas.microsoft.com/office/powerpoint/2010/main" val="393548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Format – Devise et séparateur de milliers</a:t>
            </a:r>
          </a:p>
        </p:txBody>
      </p:sp>
      <p:sp>
        <p:nvSpPr>
          <p:cNvPr id="3" name="Rectangle 2"/>
          <p:cNvSpPr/>
          <p:nvPr/>
        </p:nvSpPr>
        <p:spPr>
          <a:xfrm>
            <a:off x="1311579" y="2226527"/>
            <a:ext cx="8159798" cy="2862322"/>
          </a:xfrm>
          <a:prstGeom prst="rect">
            <a:avLst/>
          </a:prstGeom>
        </p:spPr>
        <p:txBody>
          <a:bodyPr wrap="square">
            <a:spAutoFit/>
          </a:bodyPr>
          <a:lstStyle/>
          <a:p>
            <a:pPr algn="just"/>
            <a:r>
              <a:rPr lang="fr-FR" b="1" dirty="0"/>
              <a:t>Dans la partie « Mise en forme », il est possible d’effectuer deux actions liées au format, possible uniquement sur Power BI :</a:t>
            </a:r>
          </a:p>
          <a:p>
            <a:pPr algn="just"/>
            <a:endParaRPr lang="fr-FR" sz="1800" b="1" dirty="0"/>
          </a:p>
          <a:p>
            <a:pPr marL="285750" indent="-285750" algn="r">
              <a:buFontTx/>
              <a:buChar char="-"/>
            </a:pPr>
            <a:r>
              <a:rPr lang="fr-FR" b="1" dirty="0">
                <a:solidFill>
                  <a:schemeClr val="accent2"/>
                </a:solidFill>
              </a:rPr>
              <a:t>La devise </a:t>
            </a:r>
            <a:r>
              <a:rPr lang="fr-FR" dirty="0"/>
              <a:t>: </a:t>
            </a:r>
          </a:p>
          <a:p>
            <a:pPr marL="285750" indent="-285750" algn="just">
              <a:buFontTx/>
              <a:buChar char="-"/>
            </a:pPr>
            <a:endParaRPr lang="fr-FR" sz="1800" dirty="0"/>
          </a:p>
          <a:p>
            <a:pPr marL="285750" indent="-285750" algn="just">
              <a:buFontTx/>
              <a:buChar char="-"/>
            </a:pPr>
            <a:endParaRPr lang="fr-FR" dirty="0"/>
          </a:p>
          <a:p>
            <a:pPr marL="285750" indent="-285750" algn="just">
              <a:buFontTx/>
              <a:buChar char="-"/>
            </a:pPr>
            <a:endParaRPr lang="fr-FR" sz="1800" dirty="0"/>
          </a:p>
          <a:p>
            <a:pPr marL="285750" indent="-285750" algn="just">
              <a:buFontTx/>
              <a:buChar char="-"/>
            </a:pPr>
            <a:r>
              <a:rPr lang="fr-FR" b="1" dirty="0">
                <a:solidFill>
                  <a:schemeClr val="accent2"/>
                </a:solidFill>
              </a:rPr>
              <a:t>Le séparateur de milliers </a:t>
            </a:r>
            <a:r>
              <a:rPr lang="fr-FR" dirty="0"/>
              <a:t>qui se cache derrière l’apostrophe, à droite du pourcentage : </a:t>
            </a:r>
            <a:endParaRPr lang="en-US" sz="1800"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77</a:t>
            </a:fld>
            <a:endParaRPr lang="fr-FR" noProof="0"/>
          </a:p>
        </p:txBody>
      </p:sp>
      <p:pic>
        <p:nvPicPr>
          <p:cNvPr id="7" name="Image 6">
            <a:extLst>
              <a:ext uri="{FF2B5EF4-FFF2-40B4-BE49-F238E27FC236}">
                <a16:creationId xmlns:a16="http://schemas.microsoft.com/office/drawing/2014/main" id="{3E9BDF7A-84CF-6FB0-6734-CA8966EC909D}"/>
              </a:ext>
            </a:extLst>
          </p:cNvPr>
          <p:cNvPicPr>
            <a:picLocks noChangeAspect="1"/>
          </p:cNvPicPr>
          <p:nvPr/>
        </p:nvPicPr>
        <p:blipFill>
          <a:blip r:embed="rId3"/>
          <a:stretch>
            <a:fillRect/>
          </a:stretch>
        </p:blipFill>
        <p:spPr>
          <a:xfrm>
            <a:off x="9937798" y="1990470"/>
            <a:ext cx="1885244" cy="2641003"/>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01E517C-E2D1-5E40-759A-7E129275F84E}"/>
              </a:ext>
            </a:extLst>
          </p:cNvPr>
          <p:cNvPicPr>
            <a:picLocks noChangeAspect="1"/>
          </p:cNvPicPr>
          <p:nvPr/>
        </p:nvPicPr>
        <p:blipFill>
          <a:blip r:embed="rId4"/>
          <a:stretch>
            <a:fillRect/>
          </a:stretch>
        </p:blipFill>
        <p:spPr>
          <a:xfrm>
            <a:off x="4641483" y="4631473"/>
            <a:ext cx="3563790" cy="10577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6978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 résumé</a:t>
            </a:r>
          </a:p>
        </p:txBody>
      </p:sp>
      <p:sp>
        <p:nvSpPr>
          <p:cNvPr id="3" name="Rectangle 2"/>
          <p:cNvSpPr/>
          <p:nvPr/>
        </p:nvSpPr>
        <p:spPr>
          <a:xfrm>
            <a:off x="1016001" y="1905001"/>
            <a:ext cx="8410221" cy="4401205"/>
          </a:xfrm>
          <a:prstGeom prst="rect">
            <a:avLst/>
          </a:prstGeom>
        </p:spPr>
        <p:txBody>
          <a:bodyPr wrap="square">
            <a:spAutoFit/>
          </a:bodyPr>
          <a:lstStyle/>
          <a:p>
            <a:pPr algn="just"/>
            <a:r>
              <a:rPr lang="fr-FR" sz="1400" b="1" dirty="0"/>
              <a:t>Dans la partie « Propriétés », « Résumé » permet de stipuler l’utilisation par défaut d’une colonne dans tous les visuels :</a:t>
            </a:r>
          </a:p>
          <a:p>
            <a:pPr algn="just"/>
            <a:endParaRPr lang="fr-FR" sz="1400" b="1" dirty="0"/>
          </a:p>
          <a:p>
            <a:pPr marL="285750" indent="-285750" algn="just">
              <a:buFont typeface="Wingdings" panose="05000000000000000000" pitchFamily="2" charset="2"/>
              <a:buChar char="Ø"/>
            </a:pPr>
            <a:r>
              <a:rPr lang="fr-FR" sz="1400" dirty="0"/>
              <a:t>Si le champ </a:t>
            </a:r>
            <a:r>
              <a:rPr lang="fr-FR" sz="1400" b="1" dirty="0"/>
              <a:t>est de type « Texte », </a:t>
            </a:r>
            <a:r>
              <a:rPr lang="fr-FR" sz="1400" dirty="0"/>
              <a:t>il sera en « Ne pas résumer » par défaut. En cochant le champ/la colonne, il sera toujours positionné automatiquement en « ligne » ou « axe des x » dans les visuels. </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Si le champ est de </a:t>
            </a:r>
            <a:r>
              <a:rPr lang="fr-FR" sz="1400" b="1" dirty="0"/>
              <a:t>type « Nombre entier », </a:t>
            </a:r>
            <a:r>
              <a:rPr lang="fr-FR" sz="1400" dirty="0"/>
              <a:t>et semble être utilisé pour </a:t>
            </a:r>
            <a:r>
              <a:rPr lang="fr-FR" sz="1400" b="1" dirty="0"/>
              <a:t>relier des tables </a:t>
            </a:r>
            <a:r>
              <a:rPr lang="fr-FR" sz="1400" dirty="0"/>
              <a:t>entre elles, il sera considéré en « Ne pas résumer » également, car soupçonné d’être une clé primaire/secondaire. Si on le coche, il se positionnera automatiquement en ligne.</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Pour finir, si le champ est de </a:t>
            </a:r>
            <a:r>
              <a:rPr lang="fr-FR" sz="1400" b="1" dirty="0"/>
              <a:t>type « Nombre entier » </a:t>
            </a:r>
            <a:r>
              <a:rPr lang="fr-FR" sz="1400" dirty="0"/>
              <a:t>et ne semble pas être une clé, il aura un résumé « Somme ». En cochant le champ, il se positionnera toujours en « valeurs », et </a:t>
            </a:r>
            <a:r>
              <a:rPr lang="fr-FR" sz="1400" b="1" dirty="0"/>
              <a:t>ses valeurs seront sommées</a:t>
            </a:r>
            <a:r>
              <a:rPr lang="fr-FR" sz="1400" dirty="0"/>
              <a:t> dans les visuels. Tout ce qui est quantitatif sera par défaut sommer.</a:t>
            </a:r>
          </a:p>
          <a:p>
            <a:pPr marL="285750" indent="-285750" algn="just">
              <a:buFont typeface="Wingdings" panose="05000000000000000000" pitchFamily="2" charset="2"/>
              <a:buChar char="Ø"/>
            </a:pPr>
            <a:endParaRPr lang="fr-FR" sz="1400" dirty="0"/>
          </a:p>
          <a:p>
            <a:pPr algn="just"/>
            <a:r>
              <a:rPr lang="fr-FR" sz="1400" dirty="0"/>
              <a:t>Si on souhaite sommé le champ dans les visuels, il ne faudra pas changer son utilisation par défaut.</a:t>
            </a:r>
          </a:p>
          <a:p>
            <a:pPr algn="just"/>
            <a:endParaRPr lang="fr-FR" sz="1400" dirty="0"/>
          </a:p>
          <a:p>
            <a:pPr algn="just"/>
            <a:r>
              <a:rPr lang="fr-FR" sz="1400" dirty="0"/>
              <a:t>Si on souhaite changer de temps en temps, l’opération que doit réaliser le visuel sur le champ en question, il faudra changer l’opération au niveau du visuel.</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78</a:t>
            </a:fld>
            <a:endParaRPr lang="fr-FR" noProof="0"/>
          </a:p>
        </p:txBody>
      </p:sp>
      <p:pic>
        <p:nvPicPr>
          <p:cNvPr id="6" name="Image 5">
            <a:extLst>
              <a:ext uri="{FF2B5EF4-FFF2-40B4-BE49-F238E27FC236}">
                <a16:creationId xmlns:a16="http://schemas.microsoft.com/office/drawing/2014/main" id="{431B881B-7261-50F3-A5E8-C1C7C851EF83}"/>
              </a:ext>
            </a:extLst>
          </p:cNvPr>
          <p:cNvPicPr>
            <a:picLocks noChangeAspect="1"/>
          </p:cNvPicPr>
          <p:nvPr/>
        </p:nvPicPr>
        <p:blipFill>
          <a:blip r:embed="rId3"/>
          <a:stretch>
            <a:fillRect/>
          </a:stretch>
        </p:blipFill>
        <p:spPr>
          <a:xfrm>
            <a:off x="9555066" y="3262617"/>
            <a:ext cx="2303394" cy="317373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2CD17396-F561-4269-57AF-A4F624D03D9F}"/>
              </a:ext>
            </a:extLst>
          </p:cNvPr>
          <p:cNvPicPr>
            <a:picLocks noChangeAspect="1"/>
          </p:cNvPicPr>
          <p:nvPr/>
        </p:nvPicPr>
        <p:blipFill>
          <a:blip r:embed="rId4"/>
          <a:stretch>
            <a:fillRect/>
          </a:stretch>
        </p:blipFill>
        <p:spPr>
          <a:xfrm>
            <a:off x="9555066" y="1487310"/>
            <a:ext cx="2136958" cy="14204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368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468405"/>
            <a:ext cx="9192675" cy="1280890"/>
          </a:xfrm>
        </p:spPr>
        <p:txBody>
          <a:bodyPr rtlCol="0">
            <a:normAutofit/>
          </a:bodyPr>
          <a:lstStyle/>
          <a:p>
            <a:pPr rtl="0"/>
            <a:r>
              <a:rPr lang="fr-FR" dirty="0"/>
              <a:t>Affichage Table / Rapport</a:t>
            </a:r>
            <a:br>
              <a:rPr lang="fr-FR" dirty="0">
                <a:solidFill>
                  <a:schemeClr val="tx1"/>
                </a:solidFill>
              </a:rPr>
            </a:br>
            <a:r>
              <a:rPr lang="fr-FR" dirty="0">
                <a:solidFill>
                  <a:schemeClr val="tx1"/>
                </a:solidFill>
              </a:rPr>
              <a:t>Catégoriser une donnée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79</a:t>
            </a:fld>
            <a:endParaRPr lang="fr-FR" noProof="0"/>
          </a:p>
        </p:txBody>
      </p:sp>
      <p:sp>
        <p:nvSpPr>
          <p:cNvPr id="9" name="ZoneTexte 8"/>
          <p:cNvSpPr txBox="1"/>
          <p:nvPr/>
        </p:nvSpPr>
        <p:spPr>
          <a:xfrm>
            <a:off x="1128888" y="1946352"/>
            <a:ext cx="5678311" cy="4524315"/>
          </a:xfrm>
          <a:prstGeom prst="rect">
            <a:avLst/>
          </a:prstGeom>
          <a:noFill/>
        </p:spPr>
        <p:txBody>
          <a:bodyPr wrap="square" rtlCol="0">
            <a:spAutoFit/>
          </a:bodyPr>
          <a:lstStyle/>
          <a:p>
            <a:pPr marL="342900" indent="-342900" algn="just">
              <a:buFont typeface="+mj-lt"/>
              <a:buAutoNum type="arabicPeriod"/>
            </a:pPr>
            <a:r>
              <a:rPr lang="fr-FR" dirty="0"/>
              <a:t>Cliquer sur un champ de type texte/caractère.</a:t>
            </a:r>
          </a:p>
          <a:p>
            <a:pPr algn="just"/>
            <a:endParaRPr lang="fr-FR" dirty="0"/>
          </a:p>
          <a:p>
            <a:pPr algn="just"/>
            <a:r>
              <a:rPr lang="fr-FR" dirty="0"/>
              <a:t>2.  Dans l’onglet </a:t>
            </a:r>
            <a:r>
              <a:rPr lang="fr-FR" b="1" dirty="0">
                <a:solidFill>
                  <a:srgbClr val="FF0000"/>
                </a:solidFill>
              </a:rPr>
              <a:t>« Outils de colonne », </a:t>
            </a:r>
            <a:r>
              <a:rPr lang="fr-FR" b="1" dirty="0"/>
              <a:t>cliquer sur Catégorie des données.</a:t>
            </a:r>
          </a:p>
          <a:p>
            <a:pPr marL="342900" indent="-342900" algn="just">
              <a:buFont typeface="+mj-lt"/>
              <a:buAutoNum type="arabicPeriod"/>
            </a:pPr>
            <a:endParaRPr lang="fr-FR" b="1" dirty="0"/>
          </a:p>
          <a:p>
            <a:pPr marL="342900" indent="-342900" algn="just">
              <a:buFont typeface="Wingdings" panose="05000000000000000000" pitchFamily="2" charset="2"/>
              <a:buChar char="ü"/>
            </a:pPr>
            <a:r>
              <a:rPr lang="fr-FR" b="1" dirty="0"/>
              <a:t>Sélection de localité pour ville</a:t>
            </a:r>
          </a:p>
          <a:p>
            <a:pPr marL="342900" indent="-342900" algn="just">
              <a:buFont typeface="Wingdings" panose="05000000000000000000" pitchFamily="2" charset="2"/>
              <a:buChar char="ü"/>
            </a:pPr>
            <a:r>
              <a:rPr lang="fr-FR" b="1" dirty="0"/>
              <a:t>Sélection de région pour les Etats ou les régions,</a:t>
            </a:r>
          </a:p>
          <a:p>
            <a:pPr marL="342900" indent="-342900" algn="just">
              <a:buFont typeface="Wingdings" panose="05000000000000000000" pitchFamily="2" charset="2"/>
              <a:buChar char="ü"/>
            </a:pPr>
            <a:r>
              <a:rPr lang="fr-FR" b="1" dirty="0"/>
              <a:t>Etc.</a:t>
            </a:r>
          </a:p>
          <a:p>
            <a:pPr marL="342900" indent="-342900" algn="just">
              <a:buFont typeface="Wingdings" panose="05000000000000000000" pitchFamily="2" charset="2"/>
              <a:buChar char="ü"/>
            </a:pPr>
            <a:endParaRPr lang="fr-FR" b="1" dirty="0"/>
          </a:p>
          <a:p>
            <a:pPr algn="just"/>
            <a:r>
              <a:rPr lang="fr-FR" dirty="0"/>
              <a:t>La catégorisation permet à l’outil de classifier et </a:t>
            </a:r>
            <a:r>
              <a:rPr lang="fr-FR" b="1" dirty="0"/>
              <a:t>utiliser vos colonnes correctement </a:t>
            </a:r>
            <a:r>
              <a:rPr lang="fr-FR" dirty="0"/>
              <a:t>et de les associer aux tables de correspondances géographiques de Microsoft pour mieux les positionner sur les visuels géographiques.</a:t>
            </a:r>
          </a:p>
        </p:txBody>
      </p:sp>
      <p:pic>
        <p:nvPicPr>
          <p:cNvPr id="4" name="Image 3">
            <a:extLst>
              <a:ext uri="{FF2B5EF4-FFF2-40B4-BE49-F238E27FC236}">
                <a16:creationId xmlns:a16="http://schemas.microsoft.com/office/drawing/2014/main" id="{A808D686-84B2-3559-D745-4D5243A117CA}"/>
              </a:ext>
            </a:extLst>
          </p:cNvPr>
          <p:cNvPicPr>
            <a:picLocks noChangeAspect="1"/>
          </p:cNvPicPr>
          <p:nvPr/>
        </p:nvPicPr>
        <p:blipFill>
          <a:blip r:embed="rId3"/>
          <a:stretch>
            <a:fillRect/>
          </a:stretch>
        </p:blipFill>
        <p:spPr>
          <a:xfrm>
            <a:off x="7001830" y="2370667"/>
            <a:ext cx="4929117" cy="31463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677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Qu’est-ce que c’est ?</a:t>
            </a:r>
          </a:p>
        </p:txBody>
      </p:sp>
      <p:sp>
        <p:nvSpPr>
          <p:cNvPr id="3" name="Espace réservé du contenu 2"/>
          <p:cNvSpPr>
            <a:spLocks noGrp="1"/>
          </p:cNvSpPr>
          <p:nvPr>
            <p:ph idx="1"/>
          </p:nvPr>
        </p:nvSpPr>
        <p:spPr>
          <a:xfrm>
            <a:off x="2589212" y="2593570"/>
            <a:ext cx="8915400" cy="3317651"/>
          </a:xfrm>
        </p:spPr>
        <p:txBody>
          <a:bodyPr rtlCol="0">
            <a:normAutofit/>
          </a:bodyPr>
          <a:lstStyle/>
          <a:p>
            <a:pPr marL="0" indent="0" algn="just">
              <a:buNone/>
              <a:defRPr/>
            </a:pPr>
            <a:r>
              <a:rPr lang="fr-FR" altLang="fr-FR" sz="2500" b="1" dirty="0"/>
              <a:t>L´informatique décisionnelle</a:t>
            </a:r>
            <a:r>
              <a:rPr lang="fr-FR" altLang="fr-FR" sz="2500" dirty="0"/>
              <a:t> </a:t>
            </a:r>
            <a:r>
              <a:rPr lang="fr-FR" altLang="fr-FR" sz="2500" b="1" dirty="0"/>
              <a:t>ou BI</a:t>
            </a:r>
          </a:p>
          <a:p>
            <a:pPr algn="just">
              <a:defRPr/>
            </a:pPr>
            <a:endParaRPr lang="fr-FR" altLang="fr-FR" sz="2500" dirty="0"/>
          </a:p>
          <a:p>
            <a:pPr marL="0" indent="0" algn="just">
              <a:buNone/>
              <a:defRPr/>
            </a:pPr>
            <a:r>
              <a:rPr lang="fr-FR" altLang="fr-FR" sz="2500" dirty="0"/>
              <a:t>Ensemble des moyens, outils et méthodes qui permettent 	de collecter, de consolider, de modéliser et de de restituer les données, matérielles ou immatérielles, d´une entreprise en vue d´offrir une aide à la décision.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a:t>
            </a:fld>
            <a:endParaRPr lang="fr-FR" noProof="0"/>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Affichage Table / Rapport</a:t>
            </a:r>
            <a:br>
              <a:rPr lang="fr-FR" dirty="0">
                <a:solidFill>
                  <a:schemeClr val="tx1"/>
                </a:solidFill>
              </a:rPr>
            </a:br>
            <a:r>
              <a:rPr lang="fr-FR" dirty="0">
                <a:solidFill>
                  <a:schemeClr val="tx1"/>
                </a:solidFill>
              </a:rPr>
              <a:t>Trier les mois</a:t>
            </a:r>
            <a:endParaRPr lang="fr-FR" dirty="0"/>
          </a:p>
        </p:txBody>
      </p:sp>
      <p:sp>
        <p:nvSpPr>
          <p:cNvPr id="4" name="Espace réservé du numéro de diapositive 3"/>
          <p:cNvSpPr>
            <a:spLocks noGrp="1"/>
          </p:cNvSpPr>
          <p:nvPr>
            <p:ph type="sldNum" sz="quarter" idx="12"/>
          </p:nvPr>
        </p:nvSpPr>
        <p:spPr/>
        <p:txBody>
          <a:bodyPr/>
          <a:lstStyle/>
          <a:p>
            <a:pPr fontAlgn="base">
              <a:spcBef>
                <a:spcPct val="0"/>
              </a:spcBef>
              <a:spcAft>
                <a:spcPct val="0"/>
              </a:spcAft>
            </a:pPr>
            <a:fld id="{372EBAD9-BBEF-4BF3-8466-357E74199A99}" type="slidenum">
              <a:rPr lang="en-US" smtClean="0">
                <a:cs typeface="Arial" pitchFamily="34" charset="0"/>
              </a:rPr>
              <a:pPr fontAlgn="base">
                <a:spcBef>
                  <a:spcPct val="0"/>
                </a:spcBef>
                <a:spcAft>
                  <a:spcPct val="0"/>
                </a:spcAft>
              </a:pPr>
              <a:t>80</a:t>
            </a:fld>
            <a:endParaRPr lang="en-US" dirty="0">
              <a:cs typeface="Arial" pitchFamily="34" charset="0"/>
            </a:endParaRPr>
          </a:p>
        </p:txBody>
      </p:sp>
      <p:sp>
        <p:nvSpPr>
          <p:cNvPr id="8" name="ZoneTexte 7"/>
          <p:cNvSpPr txBox="1"/>
          <p:nvPr/>
        </p:nvSpPr>
        <p:spPr>
          <a:xfrm>
            <a:off x="2592924" y="2506269"/>
            <a:ext cx="8911687" cy="2585323"/>
          </a:xfrm>
          <a:prstGeom prst="rect">
            <a:avLst/>
          </a:prstGeom>
          <a:noFill/>
        </p:spPr>
        <p:txBody>
          <a:bodyPr wrap="square" rtlCol="0">
            <a:spAutoFit/>
          </a:bodyPr>
          <a:lstStyle/>
          <a:p>
            <a:r>
              <a:rPr lang="fr-FR" b="1" dirty="0"/>
              <a:t>Les mois ne sont jamais affichés de janvier à décembre sur les visuels car l’outil les trie par ordre alphabétique !</a:t>
            </a:r>
          </a:p>
          <a:p>
            <a:endParaRPr lang="fr-FR" dirty="0"/>
          </a:p>
          <a:p>
            <a:r>
              <a:rPr lang="fr-FR" dirty="0"/>
              <a:t>Afin de contourner ce problème, il faut utiliser le TRIER PAR dans outils de Colonne : </a:t>
            </a:r>
          </a:p>
          <a:p>
            <a:pPr marL="285750" indent="-285750">
              <a:buFont typeface="Wingdings" panose="05000000000000000000" pitchFamily="2" charset="2"/>
              <a:buChar char="à"/>
            </a:pPr>
            <a:r>
              <a:rPr lang="fr-FR" dirty="0"/>
              <a:t>Cliquer sur le champ « Nom du mois » (janvier, février, etc.)</a:t>
            </a:r>
          </a:p>
          <a:p>
            <a:pPr marL="285750" indent="-285750">
              <a:buFont typeface="Wingdings" panose="05000000000000000000" pitchFamily="2" charset="2"/>
              <a:buChar char="à"/>
            </a:pPr>
            <a:r>
              <a:rPr lang="fr-FR" dirty="0"/>
              <a:t>Cliquer sur TRIER PAR COLONNE et sélectionner « Numéro de mois »</a:t>
            </a:r>
          </a:p>
          <a:p>
            <a:pPr marL="285750" indent="-285750">
              <a:buFont typeface="Wingdings" panose="05000000000000000000" pitchFamily="2" charset="2"/>
              <a:buChar char="à"/>
            </a:pPr>
            <a:endParaRPr lang="fr-FR" dirty="0"/>
          </a:p>
          <a:p>
            <a:r>
              <a:rPr lang="fr-FR" dirty="0"/>
              <a:t>Power BI va trier le « Nom du mois » par le « numéro du mois »</a:t>
            </a:r>
          </a:p>
        </p:txBody>
      </p:sp>
      <p:pic>
        <p:nvPicPr>
          <p:cNvPr id="9" name="Image 8"/>
          <p:cNvPicPr>
            <a:picLocks noChangeAspect="1"/>
          </p:cNvPicPr>
          <p:nvPr/>
        </p:nvPicPr>
        <p:blipFill>
          <a:blip r:embed="rId2"/>
          <a:stretch>
            <a:fillRect/>
          </a:stretch>
        </p:blipFill>
        <p:spPr>
          <a:xfrm>
            <a:off x="5418072" y="5234397"/>
            <a:ext cx="2533650" cy="1181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4523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définition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81</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Il y a deux notions de hiérarchies dans les données décisionnelles :</a:t>
            </a:r>
          </a:p>
          <a:p>
            <a:pPr algn="just"/>
            <a:endParaRPr lang="fr-FR" sz="2000" dirty="0"/>
          </a:p>
          <a:p>
            <a:pPr marL="342900" indent="-342900" algn="just">
              <a:buFontTx/>
              <a:buChar char="-"/>
            </a:pPr>
            <a:r>
              <a:rPr lang="fr-FR" sz="2000" b="1" dirty="0">
                <a:solidFill>
                  <a:srgbClr val="FF0000"/>
                </a:solidFill>
              </a:rPr>
              <a:t>Les hiérarchies naturelles : </a:t>
            </a:r>
            <a:r>
              <a:rPr lang="fr-FR" sz="2000" b="1" dirty="0"/>
              <a:t>Table date </a:t>
            </a:r>
            <a:r>
              <a:rPr lang="fr-FR" sz="2000" dirty="0"/>
              <a:t>( Dans une année, il y a des trimestres. Dans les trimestres, il y a des mois. Dans les mois, il y a des semaines, etc…), </a:t>
            </a:r>
            <a:r>
              <a:rPr lang="fr-FR" sz="2000" b="1" dirty="0"/>
              <a:t>table géographie </a:t>
            </a:r>
            <a:r>
              <a:rPr lang="fr-FR" sz="2000" dirty="0"/>
              <a:t>(Dans un continent, il y a des pays, ensuite des Etats, ensuite des régions, puis des départements puis des villes.)</a:t>
            </a:r>
          </a:p>
          <a:p>
            <a:pPr algn="just"/>
            <a:endParaRPr lang="fr-FR" sz="2000" dirty="0"/>
          </a:p>
          <a:p>
            <a:pPr marL="342900" indent="-342900" algn="just">
              <a:buFontTx/>
              <a:buChar char="-"/>
            </a:pPr>
            <a:r>
              <a:rPr lang="fr-FR" sz="2000" dirty="0"/>
              <a:t>Les autres hiérarchies propres à l’entreprise : Dans une catégorie de produit, il y a des sous-catégories, et pour chaque sous-catégories il y a des produits.</a:t>
            </a:r>
          </a:p>
          <a:p>
            <a:pPr algn="just"/>
            <a:endParaRPr lang="fr-FR" sz="2000" b="1" dirty="0"/>
          </a:p>
          <a:p>
            <a:pPr algn="just"/>
            <a:endParaRPr lang="en-US" sz="2000" b="1" dirty="0"/>
          </a:p>
        </p:txBody>
      </p:sp>
    </p:spTree>
    <p:extLst>
      <p:ext uri="{BB962C8B-B14F-4D97-AF65-F5344CB8AC3E}">
        <p14:creationId xmlns:p14="http://schemas.microsoft.com/office/powerpoint/2010/main" val="358985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à quoi ça sert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82</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Pourquoi faire des hiérarchies ?</a:t>
            </a:r>
          </a:p>
          <a:p>
            <a:pPr algn="just"/>
            <a:endParaRPr lang="fr-FR" sz="2000" dirty="0"/>
          </a:p>
          <a:p>
            <a:pPr algn="just"/>
            <a:r>
              <a:rPr lang="fr-FR" sz="2000" dirty="0"/>
              <a:t>Les hiérarchies vont permettre </a:t>
            </a:r>
            <a:r>
              <a:rPr lang="fr-FR" sz="2000" b="1" dirty="0"/>
              <a:t>de choisir un axe d’analyse à plusieurs niveaux </a:t>
            </a:r>
            <a:r>
              <a:rPr lang="fr-FR" sz="2000" dirty="0"/>
              <a:t>(années, trimestres, mois par exemple) sans avoir à faire l’effort de définir le chemin d’analyse à chaque fois.</a:t>
            </a:r>
          </a:p>
          <a:p>
            <a:pPr algn="just"/>
            <a:r>
              <a:rPr lang="fr-FR" sz="2000" dirty="0"/>
              <a:t>On crée en avance la hiérarchie dans le modèle de données et on aura plus qu’à la choisir dans un </a:t>
            </a:r>
            <a:r>
              <a:rPr lang="fr-FR" sz="2000" dirty="0" err="1"/>
              <a:t>visual</a:t>
            </a:r>
            <a:r>
              <a:rPr lang="fr-FR" sz="2000" dirty="0"/>
              <a:t> afin d’avoir toutes les dimensions de la hiérarchie.</a:t>
            </a:r>
          </a:p>
          <a:p>
            <a:pPr algn="just"/>
            <a:endParaRPr lang="fr-FR" sz="2000" dirty="0"/>
          </a:p>
          <a:p>
            <a:pPr algn="just"/>
            <a:r>
              <a:rPr lang="fr-FR" sz="2000" b="1" dirty="0"/>
              <a:t>C’est donc un gain de temps et cela permet de développer un visuel sur différents niveaux de détails  !</a:t>
            </a:r>
          </a:p>
          <a:p>
            <a:pPr algn="just"/>
            <a:endParaRPr lang="en-US" sz="2000" b="1" dirty="0"/>
          </a:p>
          <a:p>
            <a:pPr algn="just"/>
            <a:endParaRPr lang="en-US" sz="2000" b="1" dirty="0"/>
          </a:p>
        </p:txBody>
      </p:sp>
    </p:spTree>
    <p:extLst>
      <p:ext uri="{BB962C8B-B14F-4D97-AF65-F5344CB8AC3E}">
        <p14:creationId xmlns:p14="http://schemas.microsoft.com/office/powerpoint/2010/main" val="211129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tableau</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83</a:t>
            </a:fld>
            <a:endParaRPr lang="fr-FR" noProof="0"/>
          </a:p>
        </p:txBody>
      </p:sp>
      <p:sp>
        <p:nvSpPr>
          <p:cNvPr id="9" name="Rectangle 8"/>
          <p:cNvSpPr/>
          <p:nvPr/>
        </p:nvSpPr>
        <p:spPr>
          <a:xfrm>
            <a:off x="2107475" y="2139557"/>
            <a:ext cx="9701348" cy="3785652"/>
          </a:xfrm>
          <a:prstGeom prst="rect">
            <a:avLst/>
          </a:prstGeom>
        </p:spPr>
        <p:txBody>
          <a:bodyPr wrap="square">
            <a:spAutoFit/>
          </a:bodyPr>
          <a:lstStyle/>
          <a:p>
            <a:pPr algn="just"/>
            <a:r>
              <a:rPr lang="fr-FR" sz="2000" b="1" dirty="0"/>
              <a:t>Exemple </a:t>
            </a:r>
            <a:r>
              <a:rPr lang="fr-FR" sz="2000" dirty="0"/>
              <a:t>: Je sélectionne ma hiérarchie pour un tableau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t>Je peux directement avoir accès à deux </a:t>
            </a:r>
          </a:p>
          <a:p>
            <a:pPr algn="just"/>
            <a:r>
              <a:rPr lang="fr-FR" sz="2000" dirty="0"/>
              <a:t>niveaux dans mon tableau croisé dynamique </a:t>
            </a:r>
          </a:p>
          <a:p>
            <a:pPr algn="just"/>
            <a:r>
              <a:rPr lang="fr-FR" sz="2000" dirty="0"/>
              <a:t> </a:t>
            </a:r>
          </a:p>
          <a:p>
            <a:pPr algn="just"/>
            <a:endParaRPr lang="en-US" sz="2000" b="1" dirty="0"/>
          </a:p>
          <a:p>
            <a:pPr algn="just"/>
            <a:endParaRPr lang="en-US" sz="2000" b="1" dirty="0"/>
          </a:p>
          <a:p>
            <a:pPr algn="just"/>
            <a:endParaRPr lang="en-US" sz="2000" b="1" dirty="0"/>
          </a:p>
        </p:txBody>
      </p:sp>
      <p:pic>
        <p:nvPicPr>
          <p:cNvPr id="3" name="Image 2">
            <a:extLst>
              <a:ext uri="{FF2B5EF4-FFF2-40B4-BE49-F238E27FC236}">
                <a16:creationId xmlns:a16="http://schemas.microsoft.com/office/drawing/2014/main" id="{5C13D4D2-771A-44D7-95D2-62B109E5319F}"/>
              </a:ext>
            </a:extLst>
          </p:cNvPr>
          <p:cNvPicPr>
            <a:picLocks noChangeAspect="1"/>
          </p:cNvPicPr>
          <p:nvPr/>
        </p:nvPicPr>
        <p:blipFill>
          <a:blip r:embed="rId3"/>
          <a:stretch>
            <a:fillRect/>
          </a:stretch>
        </p:blipFill>
        <p:spPr>
          <a:xfrm>
            <a:off x="2191993" y="2756142"/>
            <a:ext cx="2581275" cy="819150"/>
          </a:xfrm>
          <a:prstGeom prst="rect">
            <a:avLst/>
          </a:prstGeom>
        </p:spPr>
      </p:pic>
      <p:pic>
        <p:nvPicPr>
          <p:cNvPr id="6" name="Image 5">
            <a:extLst>
              <a:ext uri="{FF2B5EF4-FFF2-40B4-BE49-F238E27FC236}">
                <a16:creationId xmlns:a16="http://schemas.microsoft.com/office/drawing/2014/main" id="{371718E4-B998-44A3-A46B-BC5363D1D269}"/>
              </a:ext>
            </a:extLst>
          </p:cNvPr>
          <p:cNvPicPr>
            <a:picLocks noChangeAspect="1"/>
          </p:cNvPicPr>
          <p:nvPr/>
        </p:nvPicPr>
        <p:blipFill>
          <a:blip r:embed="rId4"/>
          <a:stretch>
            <a:fillRect/>
          </a:stretch>
        </p:blipFill>
        <p:spPr>
          <a:xfrm>
            <a:off x="9471551" y="1870166"/>
            <a:ext cx="1628775" cy="4152900"/>
          </a:xfrm>
          <a:prstGeom prst="rect">
            <a:avLst/>
          </a:prstGeom>
        </p:spPr>
      </p:pic>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62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graphique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84</a:t>
            </a:fld>
            <a:endParaRPr lang="fr-FR" noProof="0"/>
          </a:p>
        </p:txBody>
      </p:sp>
      <p:sp>
        <p:nvSpPr>
          <p:cNvPr id="9" name="Rectangle 8"/>
          <p:cNvSpPr/>
          <p:nvPr/>
        </p:nvSpPr>
        <p:spPr>
          <a:xfrm>
            <a:off x="2107475" y="2139557"/>
            <a:ext cx="9701348" cy="4832092"/>
          </a:xfrm>
          <a:prstGeom prst="rect">
            <a:avLst/>
          </a:prstGeom>
        </p:spPr>
        <p:txBody>
          <a:bodyPr wrap="square">
            <a:spAutoFit/>
          </a:bodyPr>
          <a:lstStyle/>
          <a:p>
            <a:pPr algn="just"/>
            <a:r>
              <a:rPr lang="fr-FR" sz="2000" b="1" dirty="0"/>
              <a:t>Exemple 2 </a:t>
            </a:r>
            <a:r>
              <a:rPr lang="fr-FR" sz="2000" dirty="0"/>
              <a:t>: Je sélectionne ma hiérarchie pour un graphique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dirty="0"/>
              <a:t>Les résultats vont</a:t>
            </a:r>
          </a:p>
          <a:p>
            <a:pPr algn="just"/>
            <a:r>
              <a:rPr lang="fr-FR" dirty="0"/>
              <a:t>être affichés sur le 1er</a:t>
            </a:r>
          </a:p>
          <a:p>
            <a:pPr algn="just"/>
            <a:r>
              <a:rPr lang="fr-FR" dirty="0"/>
              <a:t>niveau de Hiérarchie</a:t>
            </a:r>
          </a:p>
          <a:p>
            <a:pPr algn="just"/>
            <a:r>
              <a:rPr lang="fr-FR" dirty="0"/>
              <a:t>mais on va pouvoir</a:t>
            </a:r>
          </a:p>
          <a:p>
            <a:pPr algn="just"/>
            <a:r>
              <a:rPr lang="fr-FR" dirty="0"/>
              <a:t>descendre sur les </a:t>
            </a:r>
          </a:p>
          <a:p>
            <a:pPr algn="just"/>
            <a:r>
              <a:rPr lang="fr-FR" dirty="0"/>
              <a:t>niveaux, trimestre, mois.</a:t>
            </a:r>
          </a:p>
          <a:p>
            <a:pPr algn="just"/>
            <a:r>
              <a:rPr lang="en-US" sz="2000" dirty="0"/>
              <a:t> </a:t>
            </a:r>
          </a:p>
          <a:p>
            <a:pPr algn="just"/>
            <a:endParaRPr lang="en-US" sz="2000" b="1" dirty="0"/>
          </a:p>
          <a:p>
            <a:pPr algn="just"/>
            <a:endParaRPr lang="en-US" sz="2000" b="1" dirty="0"/>
          </a:p>
          <a:p>
            <a:pPr algn="just"/>
            <a:endParaRPr lang="en-US" sz="2000" b="1" dirty="0"/>
          </a:p>
        </p:txBody>
      </p:sp>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5E745DF3-0850-4A4E-A746-62ADD4562546}"/>
              </a:ext>
            </a:extLst>
          </p:cNvPr>
          <p:cNvPicPr>
            <a:picLocks noChangeAspect="1"/>
          </p:cNvPicPr>
          <p:nvPr/>
        </p:nvPicPr>
        <p:blipFill>
          <a:blip r:embed="rId3"/>
          <a:stretch>
            <a:fillRect/>
          </a:stretch>
        </p:blipFill>
        <p:spPr>
          <a:xfrm>
            <a:off x="2216785" y="2715260"/>
            <a:ext cx="2495550" cy="1143000"/>
          </a:xfrm>
          <a:prstGeom prst="rect">
            <a:avLst/>
          </a:prstGeom>
        </p:spPr>
      </p:pic>
      <p:pic>
        <p:nvPicPr>
          <p:cNvPr id="11" name="Image 10">
            <a:extLst>
              <a:ext uri="{FF2B5EF4-FFF2-40B4-BE49-F238E27FC236}">
                <a16:creationId xmlns:a16="http://schemas.microsoft.com/office/drawing/2014/main" id="{A789E98C-041F-4027-A043-0E5DA68F68FB}"/>
              </a:ext>
            </a:extLst>
          </p:cNvPr>
          <p:cNvPicPr>
            <a:picLocks noChangeAspect="1"/>
          </p:cNvPicPr>
          <p:nvPr/>
        </p:nvPicPr>
        <p:blipFill>
          <a:blip r:embed="rId4"/>
          <a:stretch>
            <a:fillRect/>
          </a:stretch>
        </p:blipFill>
        <p:spPr>
          <a:xfrm>
            <a:off x="5183876" y="2715260"/>
            <a:ext cx="6044375" cy="3849602"/>
          </a:xfrm>
          <a:prstGeom prst="rect">
            <a:avLst/>
          </a:prstGeom>
        </p:spPr>
      </p:pic>
      <p:cxnSp>
        <p:nvCxnSpPr>
          <p:cNvPr id="13" name="Connecteur droit avec flèche 12">
            <a:extLst>
              <a:ext uri="{FF2B5EF4-FFF2-40B4-BE49-F238E27FC236}">
                <a16:creationId xmlns:a16="http://schemas.microsoft.com/office/drawing/2014/main" id="{AF70F27F-2875-475E-AFC1-E65AC859E354}"/>
              </a:ext>
            </a:extLst>
          </p:cNvPr>
          <p:cNvCxnSpPr/>
          <p:nvPr/>
        </p:nvCxnSpPr>
        <p:spPr>
          <a:xfrm flipV="1">
            <a:off x="4795520" y="2936240"/>
            <a:ext cx="4653280" cy="24079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32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solidFill>
                  <a:schemeClr val="tx1"/>
                </a:solidFill>
              </a:rPr>
            </a:br>
            <a:r>
              <a:rPr lang="fr-FR" dirty="0">
                <a:solidFill>
                  <a:schemeClr val="tx1"/>
                </a:solidFill>
              </a:rPr>
              <a:t>Les hiérarchies : les créer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85</a:t>
            </a:fld>
            <a:endParaRPr lang="fr-FR" noProof="0"/>
          </a:p>
        </p:txBody>
      </p:sp>
      <p:sp>
        <p:nvSpPr>
          <p:cNvPr id="9" name="Rectangle 8"/>
          <p:cNvSpPr/>
          <p:nvPr/>
        </p:nvSpPr>
        <p:spPr>
          <a:xfrm>
            <a:off x="5933439" y="1799046"/>
            <a:ext cx="6106161" cy="4708981"/>
          </a:xfrm>
          <a:prstGeom prst="rect">
            <a:avLst/>
          </a:prstGeom>
        </p:spPr>
        <p:txBody>
          <a:bodyPr wrap="square">
            <a:spAutoFit/>
          </a:bodyPr>
          <a:lstStyle/>
          <a:p>
            <a:pPr algn="just"/>
            <a:r>
              <a:rPr lang="fr-FR" sz="2000" dirty="0"/>
              <a:t>Je clique sur le </a:t>
            </a:r>
            <a:r>
              <a:rPr lang="fr-FR" sz="2000" b="1" u="sng" dirty="0"/>
              <a:t>1er champ que je souhaite mettre dans ma hiérarchie </a:t>
            </a:r>
            <a:r>
              <a:rPr lang="fr-FR" sz="2000" dirty="0"/>
              <a:t>:</a:t>
            </a:r>
          </a:p>
          <a:p>
            <a:pPr algn="just"/>
            <a:endParaRPr lang="fr-FR" sz="2000" dirty="0"/>
          </a:p>
          <a:p>
            <a:pPr marL="342900" indent="-342900" algn="just">
              <a:buFontTx/>
              <a:buChar char="-"/>
            </a:pPr>
            <a:r>
              <a:rPr lang="fr-FR" sz="2000" dirty="0"/>
              <a:t>L’année par exemple et je clique droit puis </a:t>
            </a:r>
            <a:r>
              <a:rPr lang="fr-FR" sz="2000" b="1" dirty="0"/>
              <a:t>NOUVELLE HIERARCHIE</a:t>
            </a:r>
            <a:r>
              <a:rPr lang="fr-FR" sz="2000" dirty="0"/>
              <a:t>,</a:t>
            </a:r>
          </a:p>
          <a:p>
            <a:pPr marL="342900" indent="-342900" algn="just">
              <a:buFontTx/>
              <a:buChar char="-"/>
            </a:pPr>
            <a:r>
              <a:rPr lang="fr-FR" sz="2000" dirty="0"/>
              <a:t>La hiérarchie vient de se créer avec un seul champ : je pense à la renommer,</a:t>
            </a:r>
          </a:p>
          <a:p>
            <a:pPr marL="342900" indent="-342900" algn="just">
              <a:buFontTx/>
              <a:buChar char="-"/>
            </a:pPr>
            <a:endParaRPr lang="fr-FR" sz="2000" dirty="0"/>
          </a:p>
          <a:p>
            <a:pPr algn="just"/>
            <a:r>
              <a:rPr lang="fr-FR" sz="2000" dirty="0"/>
              <a:t>Je cliquer droit sur le </a:t>
            </a:r>
            <a:r>
              <a:rPr lang="fr-FR" sz="2000" b="1" dirty="0"/>
              <a:t>second champ </a:t>
            </a:r>
            <a:r>
              <a:rPr lang="fr-FR" sz="2000" dirty="0"/>
              <a:t>que je souhaite ajouter (TRIMESTRE par exemple) et je sélectionne </a:t>
            </a:r>
            <a:r>
              <a:rPr lang="fr-FR" sz="2000" b="1" dirty="0"/>
              <a:t>AJOUTER A LA HIERARCHIE</a:t>
            </a:r>
            <a:r>
              <a:rPr lang="fr-FR" sz="2000" dirty="0"/>
              <a:t>, puis choisir la hiérarchie dans laquelle l’incorporer.</a:t>
            </a:r>
          </a:p>
          <a:p>
            <a:pPr algn="just"/>
            <a:endParaRPr lang="fr-FR" sz="2000" b="1" dirty="0"/>
          </a:p>
          <a:p>
            <a:pPr algn="just"/>
            <a:r>
              <a:rPr lang="fr-FR" sz="2000" dirty="0"/>
              <a:t>Je peux ensuite </a:t>
            </a:r>
            <a:r>
              <a:rPr lang="fr-FR" sz="2000" b="1" dirty="0"/>
              <a:t>monter ou descendre </a:t>
            </a:r>
            <a:r>
              <a:rPr lang="fr-FR" sz="2000" dirty="0"/>
              <a:t>mes champs dans la hiérarchie.</a:t>
            </a:r>
          </a:p>
        </p:txBody>
      </p:sp>
      <p:pic>
        <p:nvPicPr>
          <p:cNvPr id="10" name="Image 9">
            <a:extLst>
              <a:ext uri="{FF2B5EF4-FFF2-40B4-BE49-F238E27FC236}">
                <a16:creationId xmlns:a16="http://schemas.microsoft.com/office/drawing/2014/main" id="{07309566-7CCB-403A-BE81-C82D166729A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35760" y="1870166"/>
            <a:ext cx="4112260" cy="4232184"/>
          </a:xfrm>
          <a:prstGeom prst="rect">
            <a:avLst/>
          </a:prstGeom>
          <a:noFill/>
          <a:ln>
            <a:noFill/>
          </a:ln>
        </p:spPr>
      </p:pic>
    </p:spTree>
    <p:extLst>
      <p:ext uri="{BB962C8B-B14F-4D97-AF65-F5344CB8AC3E}">
        <p14:creationId xmlns:p14="http://schemas.microsoft.com/office/powerpoint/2010/main" val="6862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280890"/>
          </a:xfrm>
        </p:spPr>
        <p:txBody>
          <a:bodyPr rtlCol="0">
            <a:normAutofit/>
          </a:bodyPr>
          <a:lstStyle/>
          <a:p>
            <a:pPr rtl="0"/>
            <a:r>
              <a:rPr lang="fr-FR" dirty="0"/>
              <a:t>Exercices sur la préparation des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86</a:t>
            </a:fld>
            <a:endParaRPr lang="fr-FR" noProof="0"/>
          </a:p>
        </p:txBody>
      </p:sp>
      <p:sp>
        <p:nvSpPr>
          <p:cNvPr id="6" name="ZoneTexte 5">
            <a:extLst>
              <a:ext uri="{FF2B5EF4-FFF2-40B4-BE49-F238E27FC236}">
                <a16:creationId xmlns:a16="http://schemas.microsoft.com/office/drawing/2014/main" id="{2DAAAE22-9C25-4E64-AC5E-3638AA8E375B}"/>
              </a:ext>
            </a:extLst>
          </p:cNvPr>
          <p:cNvSpPr txBox="1"/>
          <p:nvPr/>
        </p:nvSpPr>
        <p:spPr>
          <a:xfrm>
            <a:off x="2655887" y="2860508"/>
            <a:ext cx="7979193" cy="1631216"/>
          </a:xfrm>
          <a:prstGeom prst="rect">
            <a:avLst/>
          </a:prstGeom>
          <a:noFill/>
        </p:spPr>
        <p:txBody>
          <a:bodyPr wrap="square" rtlCol="0">
            <a:spAutoFit/>
          </a:bodyPr>
          <a:lstStyle/>
          <a:p>
            <a:r>
              <a:rPr lang="fr-FR" sz="2500" dirty="0"/>
              <a:t>Veuillez regarder les exercices en page 2 : Préparation des données après la modélisation.</a:t>
            </a:r>
          </a:p>
          <a:p>
            <a:endParaRPr lang="fr-FR" sz="2500" dirty="0"/>
          </a:p>
          <a:p>
            <a:r>
              <a:rPr lang="fr-FR" sz="2500" dirty="0"/>
              <a:t>Partie I. Préparation des données</a:t>
            </a:r>
          </a:p>
        </p:txBody>
      </p:sp>
    </p:spTree>
    <p:extLst>
      <p:ext uri="{BB962C8B-B14F-4D97-AF65-F5344CB8AC3E}">
        <p14:creationId xmlns:p14="http://schemas.microsoft.com/office/powerpoint/2010/main" val="287070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1778000" y="3140826"/>
            <a:ext cx="10332719" cy="2262781"/>
          </a:xfrm>
        </p:spPr>
        <p:txBody>
          <a:bodyPr rtlCol="0">
            <a:noAutofit/>
          </a:bodyPr>
          <a:lstStyle/>
          <a:p>
            <a:r>
              <a:rPr lang="fr-FR" dirty="0"/>
              <a:t>Définir des mesures DAX</a:t>
            </a:r>
            <a:br>
              <a:rPr lang="fr-FR" dirty="0"/>
            </a:br>
            <a:r>
              <a:rPr lang="fr-FR" dirty="0"/>
              <a:t>Affichage Table / Rapport</a:t>
            </a: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87</a:t>
            </a:fld>
            <a:endParaRPr lang="fr-FR" noProof="0"/>
          </a:p>
        </p:txBody>
      </p:sp>
    </p:spTree>
    <p:extLst>
      <p:ext uri="{BB962C8B-B14F-4D97-AF65-F5344CB8AC3E}">
        <p14:creationId xmlns:p14="http://schemas.microsoft.com/office/powerpoint/2010/main" val="135373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Intérêt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589212" y="2305878"/>
            <a:ext cx="8915400" cy="3605344"/>
          </a:xfrm>
        </p:spPr>
        <p:txBody>
          <a:bodyPr/>
          <a:lstStyle/>
          <a:p>
            <a:r>
              <a:rPr lang="fr-FR" b="1" dirty="0"/>
              <a:t>Pour filtrer un calcul sur une ou plusieurs conditions </a:t>
            </a:r>
            <a:r>
              <a:rPr lang="fr-FR" dirty="0"/>
              <a:t>spécifiques lorsqu’on ne peut pas directement appliquer un filtre sur le visuel (car d’autres mesures utilisées n’ayant pas les mêmes filtres, etc.)</a:t>
            </a:r>
          </a:p>
          <a:p>
            <a:endParaRPr lang="fr-FR" dirty="0"/>
          </a:p>
          <a:p>
            <a:r>
              <a:rPr lang="fr-FR" dirty="0"/>
              <a:t>Pour </a:t>
            </a:r>
            <a:r>
              <a:rPr lang="fr-FR" b="1" dirty="0"/>
              <a:t>faire des titres dynamiques</a:t>
            </a:r>
            <a:r>
              <a:rPr lang="fr-FR" dirty="0"/>
              <a:t> qui vont s’actualiser en fonction des filtres choisis par l’utilisateur sur la page du rapport</a:t>
            </a:r>
          </a:p>
          <a:p>
            <a:endParaRPr lang="fr-FR" dirty="0"/>
          </a:p>
          <a:p>
            <a:r>
              <a:rPr lang="fr-FR" b="1" dirty="0"/>
              <a:t>Pour créer des tables temporaires / en mémoire </a:t>
            </a:r>
            <a:r>
              <a:rPr lang="fr-FR" dirty="0"/>
              <a:t>afin de faire des calculs très complexes</a:t>
            </a:r>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88</a:t>
            </a:fld>
            <a:endParaRPr lang="fr-FR" noProof="0"/>
          </a:p>
        </p:txBody>
      </p:sp>
    </p:spTree>
    <p:extLst>
      <p:ext uri="{BB962C8B-B14F-4D97-AF65-F5344CB8AC3E}">
        <p14:creationId xmlns:p14="http://schemas.microsoft.com/office/powerpoint/2010/main" val="309026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Création table de mesures (1/2)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047460"/>
            <a:ext cx="5256471" cy="4186429"/>
          </a:xfrm>
        </p:spPr>
        <p:txBody>
          <a:bodyPr/>
          <a:lstStyle/>
          <a:p>
            <a:pPr algn="just"/>
            <a:r>
              <a:rPr lang="fr-FR" b="1" dirty="0"/>
              <a:t>Les mesures doivent être rangées par type d’indicateurs / thématique afin d’éviter qu’elles soient éparpillées dans toutes les tables. </a:t>
            </a:r>
            <a:r>
              <a:rPr lang="fr-FR" i="1" dirty="0"/>
              <a:t>Le but n’est pas de faire perdre du temps au concepteur du rapport mais de lui en faire gagner.</a:t>
            </a:r>
          </a:p>
          <a:p>
            <a:pPr algn="just"/>
            <a:endParaRPr lang="fr-FR" i="1" dirty="0"/>
          </a:p>
          <a:p>
            <a:pPr algn="just"/>
            <a:r>
              <a:rPr lang="fr-FR" dirty="0"/>
              <a:t>La méthode la plus simple consiste à cliquer sur </a:t>
            </a:r>
            <a:r>
              <a:rPr lang="fr-FR" b="1" dirty="0"/>
              <a:t>« Entrer des données » </a:t>
            </a:r>
            <a:r>
              <a:rPr lang="fr-FR" dirty="0"/>
              <a:t>dans l’onglet « accueil » afin de créer une </a:t>
            </a:r>
            <a:r>
              <a:rPr lang="fr-FR" b="1" dirty="0"/>
              <a:t>table intitulée « MESURES » </a:t>
            </a:r>
            <a:r>
              <a:rPr lang="fr-FR" dirty="0"/>
              <a:t>:</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89</a:t>
            </a:fld>
            <a:endParaRPr lang="fr-FR" noProof="0"/>
          </a:p>
        </p:txBody>
      </p:sp>
      <p:pic>
        <p:nvPicPr>
          <p:cNvPr id="6" name="Image 5">
            <a:extLst>
              <a:ext uri="{FF2B5EF4-FFF2-40B4-BE49-F238E27FC236}">
                <a16:creationId xmlns:a16="http://schemas.microsoft.com/office/drawing/2014/main" id="{D1FA43A8-14B0-75D7-D9B3-3B4220579AEE}"/>
              </a:ext>
            </a:extLst>
          </p:cNvPr>
          <p:cNvPicPr>
            <a:picLocks noChangeAspect="1"/>
          </p:cNvPicPr>
          <p:nvPr/>
        </p:nvPicPr>
        <p:blipFill>
          <a:blip r:embed="rId2"/>
          <a:stretch>
            <a:fillRect/>
          </a:stretch>
        </p:blipFill>
        <p:spPr>
          <a:xfrm>
            <a:off x="7506307" y="2402006"/>
            <a:ext cx="4527576" cy="3173535"/>
          </a:xfrm>
          <a:prstGeom prst="rect">
            <a:avLst/>
          </a:prstGeom>
        </p:spPr>
      </p:pic>
    </p:spTree>
    <p:extLst>
      <p:ext uri="{BB962C8B-B14F-4D97-AF65-F5344CB8AC3E}">
        <p14:creationId xmlns:p14="http://schemas.microsoft.com/office/powerpoint/2010/main" val="412899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Pourquoi l’utiliser ?</a:t>
            </a:r>
          </a:p>
        </p:txBody>
      </p:sp>
      <p:sp>
        <p:nvSpPr>
          <p:cNvPr id="3" name="Espace réservé du contenu 2"/>
          <p:cNvSpPr>
            <a:spLocks noGrp="1"/>
          </p:cNvSpPr>
          <p:nvPr>
            <p:ph idx="1"/>
          </p:nvPr>
        </p:nvSpPr>
        <p:spPr>
          <a:xfrm>
            <a:off x="2592925" y="2219632"/>
            <a:ext cx="9111394" cy="4358149"/>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données sont parfois </a:t>
            </a:r>
            <a:r>
              <a:rPr lang="fr-FR" altLang="fr-FR" sz="2000" b="1" dirty="0">
                <a:solidFill>
                  <a:srgbClr val="000000"/>
                </a:solidFill>
              </a:rPr>
              <a:t>difficiles d’accès </a:t>
            </a:r>
            <a:r>
              <a:rPr lang="fr-FR" altLang="fr-FR" sz="2000" dirty="0">
                <a:solidFill>
                  <a:srgbClr val="000000"/>
                </a:solidFill>
              </a:rPr>
              <a:t>pour le commun des mortels.</a:t>
            </a:r>
          </a:p>
          <a:p>
            <a:pPr algn="just">
              <a:spcBef>
                <a:spcPct val="0"/>
              </a:spcBef>
              <a:buClrTx/>
              <a:buFontTx/>
              <a:buNone/>
              <a:defRPr/>
            </a:pPr>
            <a:endParaRPr lang="fr-FR" altLang="fr-FR" sz="2000"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Afin d’y pallier mais également d’aider à leur </a:t>
            </a:r>
            <a:r>
              <a:rPr lang="fr-FR" altLang="fr-FR" sz="2000" b="1" dirty="0">
                <a:solidFill>
                  <a:srgbClr val="000000"/>
                </a:solidFill>
              </a:rPr>
              <a:t>compréhension et leur utilisation </a:t>
            </a:r>
            <a:r>
              <a:rPr lang="fr-FR" altLang="fr-FR" sz="2000" dirty="0">
                <a:solidFill>
                  <a:srgbClr val="000000"/>
                </a:solidFill>
              </a:rPr>
              <a:t>par le plus grand nombre, la BI permet de créer une base de données métier – </a:t>
            </a:r>
            <a:r>
              <a:rPr lang="fr-FR" altLang="fr-FR" sz="2000" b="1" dirty="0">
                <a:solidFill>
                  <a:schemeClr val="accent2"/>
                </a:solidFill>
              </a:rPr>
              <a:t>Jeu de données dans Power BI</a:t>
            </a:r>
            <a:r>
              <a:rPr lang="fr-FR" altLang="fr-FR" sz="2000" dirty="0">
                <a:solidFill>
                  <a:srgbClr val="000000"/>
                </a:solidFill>
              </a:rPr>
              <a:t> – qui permet un gain de temps pour tous : de la conception d’indicateurs aux rapports.</a:t>
            </a: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Avant de voir comment créer son jeu de données, nous allons revenir sur </a:t>
            </a:r>
            <a:r>
              <a:rPr lang="fr-FR" altLang="fr-FR" sz="2000" b="1" dirty="0">
                <a:solidFill>
                  <a:srgbClr val="000000"/>
                </a:solidFill>
              </a:rPr>
              <a:t>les concepts des bases de données à connaître </a:t>
            </a:r>
            <a:r>
              <a:rPr lang="fr-FR" altLang="fr-FR" sz="2000" dirty="0">
                <a:solidFill>
                  <a:srgbClr val="000000"/>
                </a:solidFill>
              </a:rPr>
              <a:t>!</a:t>
            </a:r>
            <a:endParaRPr lang="fr-FR" altLang="fr-FR" sz="2300"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a:t>
            </a:fld>
            <a:endParaRPr lang="fr-FR" noProof="0"/>
          </a:p>
        </p:txBody>
      </p:sp>
    </p:spTree>
    <p:extLst>
      <p:ext uri="{BB962C8B-B14F-4D97-AF65-F5344CB8AC3E}">
        <p14:creationId xmlns:p14="http://schemas.microsoft.com/office/powerpoint/2010/main" val="266783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Création table de mesures (2/2)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135875"/>
            <a:ext cx="5256471" cy="4098014"/>
          </a:xfrm>
        </p:spPr>
        <p:txBody>
          <a:bodyPr/>
          <a:lstStyle/>
          <a:p>
            <a:pPr algn="just"/>
            <a:r>
              <a:rPr lang="fr-FR" b="1" dirty="0"/>
              <a:t>La nouvelle table apparaît à droite et ne contient qu’une seule colonne =</a:t>
            </a:r>
            <a:endParaRPr lang="fr-FR" i="1" dirty="0"/>
          </a:p>
          <a:p>
            <a:pPr algn="just"/>
            <a:endParaRPr lang="fr-FR" i="1" dirty="0"/>
          </a:p>
          <a:p>
            <a:pPr algn="just"/>
            <a:endParaRPr lang="fr-FR" i="1" dirty="0"/>
          </a:p>
          <a:p>
            <a:pPr algn="just"/>
            <a:r>
              <a:rPr lang="fr-FR" dirty="0"/>
              <a:t>Après avoir </a:t>
            </a:r>
            <a:r>
              <a:rPr lang="fr-FR" b="1" dirty="0"/>
              <a:t>créé une première mesure</a:t>
            </a:r>
            <a:r>
              <a:rPr lang="fr-FR" dirty="0"/>
              <a:t>, on peut </a:t>
            </a:r>
            <a:r>
              <a:rPr lang="fr-FR" b="1" dirty="0"/>
              <a:t>supprimer la colonne</a:t>
            </a:r>
            <a:r>
              <a:rPr lang="fr-FR" dirty="0"/>
              <a:t> inutile.</a:t>
            </a:r>
          </a:p>
          <a:p>
            <a:pPr algn="just"/>
            <a:endParaRPr lang="fr-FR" dirty="0"/>
          </a:p>
          <a:p>
            <a:pPr algn="just"/>
            <a:endParaRPr lang="fr-FR" dirty="0"/>
          </a:p>
          <a:p>
            <a:pPr algn="just"/>
            <a:r>
              <a:rPr lang="fr-FR" b="1" dirty="0"/>
              <a:t>La table remonte tout en haut</a:t>
            </a:r>
            <a:r>
              <a:rPr lang="fr-FR" dirty="0"/>
              <a:t>, au-dessus de la liste des tables afin d’être bien visible.</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90</a:t>
            </a:fld>
            <a:endParaRPr lang="fr-FR" noProof="0"/>
          </a:p>
        </p:txBody>
      </p:sp>
      <p:pic>
        <p:nvPicPr>
          <p:cNvPr id="7" name="Image 6">
            <a:extLst>
              <a:ext uri="{FF2B5EF4-FFF2-40B4-BE49-F238E27FC236}">
                <a16:creationId xmlns:a16="http://schemas.microsoft.com/office/drawing/2014/main" id="{09421214-E228-D61A-76FF-56F650C9355E}"/>
              </a:ext>
            </a:extLst>
          </p:cNvPr>
          <p:cNvPicPr>
            <a:picLocks noChangeAspect="1"/>
          </p:cNvPicPr>
          <p:nvPr/>
        </p:nvPicPr>
        <p:blipFill>
          <a:blip r:embed="rId2"/>
          <a:stretch>
            <a:fillRect/>
          </a:stretch>
        </p:blipFill>
        <p:spPr>
          <a:xfrm>
            <a:off x="8868063" y="2198311"/>
            <a:ext cx="2636549" cy="2148968"/>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F74DD41D-7076-A7B0-8BAC-8106BD0306AB}"/>
              </a:ext>
            </a:extLst>
          </p:cNvPr>
          <p:cNvPicPr>
            <a:picLocks noChangeAspect="1"/>
          </p:cNvPicPr>
          <p:nvPr/>
        </p:nvPicPr>
        <p:blipFill>
          <a:blip r:embed="rId3"/>
          <a:stretch>
            <a:fillRect/>
          </a:stretch>
        </p:blipFill>
        <p:spPr>
          <a:xfrm>
            <a:off x="9452780" y="4831783"/>
            <a:ext cx="1333686" cy="1209844"/>
          </a:xfrm>
          <a:prstGeom prst="rect">
            <a:avLst/>
          </a:prstGeom>
        </p:spPr>
      </p:pic>
    </p:spTree>
    <p:extLst>
      <p:ext uri="{BB962C8B-B14F-4D97-AF65-F5344CB8AC3E}">
        <p14:creationId xmlns:p14="http://schemas.microsoft.com/office/powerpoint/2010/main" val="117798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Rangement des mesures (1/2)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135875"/>
            <a:ext cx="4537145" cy="4098014"/>
          </a:xfrm>
        </p:spPr>
        <p:txBody>
          <a:bodyPr>
            <a:normAutofit/>
          </a:bodyPr>
          <a:lstStyle/>
          <a:p>
            <a:pPr algn="just"/>
            <a:r>
              <a:rPr lang="fr-FR" dirty="0"/>
              <a:t>Cliquer sur l’onglet de gauche </a:t>
            </a:r>
            <a:r>
              <a:rPr lang="fr-FR" b="1" dirty="0"/>
              <a:t>« Vue de modèle »</a:t>
            </a:r>
            <a:r>
              <a:rPr lang="fr-FR" dirty="0"/>
              <a:t> puis ouvrir </a:t>
            </a:r>
            <a:r>
              <a:rPr lang="fr-FR" b="1" dirty="0"/>
              <a:t>la fenêtre « propriétés » à droite </a:t>
            </a:r>
            <a:r>
              <a:rPr lang="fr-FR" dirty="0"/>
              <a:t>en plus de la fenêtre « données » si elle n’est pas déjà ouverte.</a:t>
            </a:r>
          </a:p>
          <a:p>
            <a:pPr algn="just"/>
            <a:endParaRPr lang="fr-FR" i="1" dirty="0"/>
          </a:p>
          <a:p>
            <a:pPr algn="just"/>
            <a:r>
              <a:rPr lang="fr-FR" b="1" dirty="0"/>
              <a:t>Sélection des mesures </a:t>
            </a:r>
            <a:r>
              <a:rPr lang="fr-FR" dirty="0"/>
              <a:t>à ranger dans un dossier à droite, dans </a:t>
            </a:r>
            <a:r>
              <a:rPr lang="fr-FR" b="1" dirty="0"/>
              <a:t>la fenêtre « données » </a:t>
            </a:r>
            <a:r>
              <a:rPr lang="fr-FR" dirty="0"/>
              <a:t>puis dans la fenêtre « propriétés », marquer le nom du dossier avant d’appuyer sur </a:t>
            </a:r>
            <a:r>
              <a:rPr lang="fr-FR" b="1" dirty="0"/>
              <a:t>Entrée sur le clavier</a:t>
            </a:r>
            <a:r>
              <a:rPr lang="fr-FR" dirty="0"/>
              <a:t>.</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91</a:t>
            </a:fld>
            <a:endParaRPr lang="fr-FR" noProof="0"/>
          </a:p>
        </p:txBody>
      </p:sp>
      <p:pic>
        <p:nvPicPr>
          <p:cNvPr id="10" name="Image 9">
            <a:extLst>
              <a:ext uri="{FF2B5EF4-FFF2-40B4-BE49-F238E27FC236}">
                <a16:creationId xmlns:a16="http://schemas.microsoft.com/office/drawing/2014/main" id="{78B9092A-DCF3-7F77-33BC-50D51EB1EF66}"/>
              </a:ext>
            </a:extLst>
          </p:cNvPr>
          <p:cNvPicPr>
            <a:picLocks noChangeAspect="1"/>
          </p:cNvPicPr>
          <p:nvPr/>
        </p:nvPicPr>
        <p:blipFill>
          <a:blip r:embed="rId2"/>
          <a:stretch>
            <a:fillRect/>
          </a:stretch>
        </p:blipFill>
        <p:spPr>
          <a:xfrm>
            <a:off x="6910614" y="2471530"/>
            <a:ext cx="4067087" cy="30229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3596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Rangement des mesures (2/2)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072377" y="2135875"/>
            <a:ext cx="4646475" cy="3469795"/>
          </a:xfrm>
        </p:spPr>
        <p:txBody>
          <a:bodyPr>
            <a:normAutofit/>
          </a:bodyPr>
          <a:lstStyle/>
          <a:p>
            <a:pPr algn="just"/>
            <a:r>
              <a:rPr lang="fr-FR" dirty="0"/>
              <a:t>Le </a:t>
            </a:r>
            <a:r>
              <a:rPr lang="fr-FR" b="1" dirty="0"/>
              <a:t>dossier « Montant des ventes »</a:t>
            </a:r>
            <a:r>
              <a:rPr lang="fr-FR" dirty="0"/>
              <a:t> contenant les indicateurs/mesures en lien avec la thématique a été créé.</a:t>
            </a:r>
          </a:p>
          <a:p>
            <a:pPr algn="just"/>
            <a:endParaRPr lang="fr-FR" i="1" dirty="0"/>
          </a:p>
          <a:p>
            <a:pPr algn="just"/>
            <a:r>
              <a:rPr lang="fr-FR" dirty="0"/>
              <a:t>Si j’ai oublié d’y insérer des mesures ou que j’en ai mis en trop, je peux cliquer sur une mesure et </a:t>
            </a:r>
            <a:r>
              <a:rPr lang="fr-FR" b="1" dirty="0"/>
              <a:t>venir la glisser et la déposer dans le dossier simplement avec la souris. </a:t>
            </a:r>
          </a:p>
          <a:p>
            <a:pPr algn="just">
              <a:buFont typeface="Wingdings" panose="05000000000000000000" pitchFamily="2" charset="2"/>
              <a:buChar char="Ø"/>
            </a:pPr>
            <a:endParaRPr lang="fr-FR" dirty="0"/>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92</a:t>
            </a:fld>
            <a:endParaRPr lang="fr-FR" noProof="0"/>
          </a:p>
        </p:txBody>
      </p:sp>
      <p:pic>
        <p:nvPicPr>
          <p:cNvPr id="6" name="Image 5">
            <a:extLst>
              <a:ext uri="{FF2B5EF4-FFF2-40B4-BE49-F238E27FC236}">
                <a16:creationId xmlns:a16="http://schemas.microsoft.com/office/drawing/2014/main" id="{26ECD8A4-F7FE-2FB4-1662-7347C21B5AAC}"/>
              </a:ext>
            </a:extLst>
          </p:cNvPr>
          <p:cNvPicPr>
            <a:picLocks noChangeAspect="1"/>
          </p:cNvPicPr>
          <p:nvPr/>
        </p:nvPicPr>
        <p:blipFill>
          <a:blip r:embed="rId2"/>
          <a:stretch>
            <a:fillRect/>
          </a:stretch>
        </p:blipFill>
        <p:spPr>
          <a:xfrm>
            <a:off x="8016792" y="2271742"/>
            <a:ext cx="2181529" cy="2553056"/>
          </a:xfrm>
          <a:prstGeom prst="rect">
            <a:avLst/>
          </a:prstGeom>
          <a:ln>
            <a:noFill/>
          </a:ln>
          <a:effectLst>
            <a:outerShdw blurRad="292100" dist="139700" dir="2700000" algn="tl" rotWithShape="0">
              <a:srgbClr val="333333">
                <a:alpha val="65000"/>
              </a:srgbClr>
            </a:outerShdw>
          </a:effectLst>
        </p:spPr>
      </p:pic>
      <p:cxnSp>
        <p:nvCxnSpPr>
          <p:cNvPr id="8" name="Connecteur droit avec flèche 7">
            <a:extLst>
              <a:ext uri="{FF2B5EF4-FFF2-40B4-BE49-F238E27FC236}">
                <a16:creationId xmlns:a16="http://schemas.microsoft.com/office/drawing/2014/main" id="{C90572BE-E6D7-E80E-02BB-561A5AF055F6}"/>
              </a:ext>
            </a:extLst>
          </p:cNvPr>
          <p:cNvCxnSpPr>
            <a:cxnSpLocks/>
          </p:cNvCxnSpPr>
          <p:nvPr/>
        </p:nvCxnSpPr>
        <p:spPr>
          <a:xfrm>
            <a:off x="6818243" y="2604052"/>
            <a:ext cx="1361661" cy="137160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47508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a:t>
            </a:r>
            <a:br>
              <a:rPr lang="fr-FR" dirty="0"/>
            </a:br>
            <a:r>
              <a:rPr lang="fr-FR" dirty="0"/>
              <a:t>Fonctions statistiques les plus courantes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93</a:t>
            </a:fld>
            <a:endParaRPr lang="fr-FR" noProof="0"/>
          </a:p>
        </p:txBody>
      </p:sp>
      <p:sp>
        <p:nvSpPr>
          <p:cNvPr id="5" name="ZoneTexte 4"/>
          <p:cNvSpPr txBox="1"/>
          <p:nvPr/>
        </p:nvSpPr>
        <p:spPr>
          <a:xfrm>
            <a:off x="2035576" y="1888491"/>
            <a:ext cx="9964842" cy="4247317"/>
          </a:xfrm>
          <a:prstGeom prst="rect">
            <a:avLst/>
          </a:prstGeom>
          <a:noFill/>
        </p:spPr>
        <p:txBody>
          <a:bodyPr wrap="square" rtlCol="0">
            <a:spAutoFit/>
          </a:bodyPr>
          <a:lstStyle/>
          <a:p>
            <a:r>
              <a:rPr lang="en-US" dirty="0"/>
              <a:t>= SUM (</a:t>
            </a:r>
            <a:r>
              <a:rPr lang="en-US" dirty="0" err="1"/>
              <a:t>FactSales</a:t>
            </a:r>
            <a:r>
              <a:rPr lang="en-US" dirty="0"/>
              <a:t>[</a:t>
            </a:r>
            <a:r>
              <a:rPr lang="en-US" dirty="0" err="1"/>
              <a:t>SalesAmount</a:t>
            </a:r>
            <a:r>
              <a:rPr lang="en-US" dirty="0"/>
              <a:t>]) </a:t>
            </a:r>
          </a:p>
          <a:p>
            <a:r>
              <a:rPr lang="en-US" i="1" dirty="0"/>
              <a:t> La </a:t>
            </a:r>
            <a:r>
              <a:rPr lang="en-US" i="1" dirty="0" err="1"/>
              <a:t>somme</a:t>
            </a:r>
            <a:r>
              <a:rPr lang="en-US" i="1" dirty="0"/>
              <a:t> des ventes au total sur la table</a:t>
            </a:r>
          </a:p>
          <a:p>
            <a:endParaRPr lang="en-US" i="1" dirty="0"/>
          </a:p>
          <a:p>
            <a:r>
              <a:rPr lang="en-US" dirty="0"/>
              <a:t>= AVERAGE (</a:t>
            </a:r>
            <a:r>
              <a:rPr lang="en-US" dirty="0" err="1"/>
              <a:t>FactSales</a:t>
            </a:r>
            <a:r>
              <a:rPr lang="en-US" dirty="0"/>
              <a:t>[</a:t>
            </a:r>
            <a:r>
              <a:rPr lang="en-US" dirty="0" err="1"/>
              <a:t>SalesAmount</a:t>
            </a:r>
            <a:r>
              <a:rPr lang="en-US" dirty="0"/>
              <a:t>])</a:t>
            </a:r>
          </a:p>
          <a:p>
            <a:r>
              <a:rPr lang="en-US" i="1" dirty="0"/>
              <a:t> La </a:t>
            </a:r>
            <a:r>
              <a:rPr lang="en-US" i="1" dirty="0" err="1"/>
              <a:t>moyenne</a:t>
            </a:r>
            <a:r>
              <a:rPr lang="en-US" i="1" dirty="0"/>
              <a:t> des ventes au total sur la table</a:t>
            </a:r>
          </a:p>
          <a:p>
            <a:endParaRPr lang="en-US" dirty="0"/>
          </a:p>
          <a:p>
            <a:r>
              <a:rPr lang="en-US" dirty="0"/>
              <a:t>= COUNT(</a:t>
            </a:r>
            <a:r>
              <a:rPr lang="en-US" dirty="0" err="1"/>
              <a:t>FactSales</a:t>
            </a:r>
            <a:r>
              <a:rPr lang="en-US" dirty="0"/>
              <a:t>[</a:t>
            </a:r>
            <a:r>
              <a:rPr lang="en-US" dirty="0" err="1"/>
              <a:t>SalesAmount</a:t>
            </a:r>
            <a:r>
              <a:rPr lang="en-US" dirty="0"/>
              <a:t>])</a:t>
            </a:r>
          </a:p>
          <a:p>
            <a:r>
              <a:rPr lang="en-US" i="1" dirty="0"/>
              <a:t> Le </a:t>
            </a:r>
            <a:r>
              <a:rPr lang="en-US" i="1" dirty="0" err="1"/>
              <a:t>nombre</a:t>
            </a:r>
            <a:r>
              <a:rPr lang="en-US" i="1" dirty="0"/>
              <a:t> de </a:t>
            </a:r>
            <a:r>
              <a:rPr lang="en-US" i="1" dirty="0" err="1"/>
              <a:t>lignes</a:t>
            </a:r>
            <a:r>
              <a:rPr lang="en-US" i="1" dirty="0"/>
              <a:t> de ventes au total sur la table. Si </a:t>
            </a:r>
            <a:r>
              <a:rPr lang="en-US" i="1" dirty="0" err="1"/>
              <a:t>l’on</a:t>
            </a:r>
            <a:r>
              <a:rPr lang="en-US" i="1" dirty="0"/>
              <a:t> </a:t>
            </a:r>
            <a:r>
              <a:rPr lang="en-US" i="1" dirty="0" err="1"/>
              <a:t>souhaite</a:t>
            </a:r>
            <a:r>
              <a:rPr lang="en-US" i="1" dirty="0"/>
              <a:t>, le </a:t>
            </a:r>
            <a:r>
              <a:rPr lang="en-US" i="1" dirty="0" err="1"/>
              <a:t>nombre</a:t>
            </a:r>
            <a:r>
              <a:rPr lang="en-US" i="1" dirty="0"/>
              <a:t> de ventes sans </a:t>
            </a:r>
            <a:r>
              <a:rPr lang="en-US" i="1" dirty="0" err="1"/>
              <a:t>doublons</a:t>
            </a:r>
            <a:r>
              <a:rPr lang="en-US" i="1" dirty="0"/>
              <a:t> : COUNTDISTINCT</a:t>
            </a:r>
          </a:p>
          <a:p>
            <a:endParaRPr lang="en-US" dirty="0"/>
          </a:p>
          <a:p>
            <a:r>
              <a:rPr lang="en-US" dirty="0"/>
              <a:t>= MIN(</a:t>
            </a:r>
            <a:r>
              <a:rPr lang="en-US" dirty="0" err="1"/>
              <a:t>FactSales</a:t>
            </a:r>
            <a:r>
              <a:rPr lang="en-US" dirty="0"/>
              <a:t>[</a:t>
            </a:r>
            <a:r>
              <a:rPr lang="en-US" dirty="0" err="1"/>
              <a:t>SalesAmount</a:t>
            </a:r>
            <a:r>
              <a:rPr lang="en-US" dirty="0"/>
              <a:t>])   </a:t>
            </a:r>
            <a:r>
              <a:rPr lang="en-US" i="1" dirty="0"/>
              <a:t>Le minimum</a:t>
            </a:r>
          </a:p>
          <a:p>
            <a:r>
              <a:rPr lang="en-US" dirty="0"/>
              <a:t>= MAX (</a:t>
            </a:r>
            <a:r>
              <a:rPr lang="en-US" dirty="0" err="1"/>
              <a:t>FactSales</a:t>
            </a:r>
            <a:r>
              <a:rPr lang="en-US" dirty="0"/>
              <a:t>[</a:t>
            </a:r>
            <a:r>
              <a:rPr lang="en-US" dirty="0" err="1"/>
              <a:t>SalesAmount</a:t>
            </a:r>
            <a:r>
              <a:rPr lang="en-US" dirty="0"/>
              <a:t>]) </a:t>
            </a:r>
            <a:r>
              <a:rPr lang="en-US" i="1" dirty="0"/>
              <a:t>Le maximum</a:t>
            </a:r>
          </a:p>
          <a:p>
            <a:endParaRPr lang="en-US" i="1" dirty="0"/>
          </a:p>
          <a:p>
            <a:r>
              <a:rPr lang="fr-FR" dirty="0">
                <a:solidFill>
                  <a:srgbClr val="FF0000"/>
                </a:solidFill>
              </a:rPr>
              <a:t>Les fonctions statistiques </a:t>
            </a:r>
            <a:r>
              <a:rPr lang="fr-FR" dirty="0"/>
              <a:t>: </a:t>
            </a:r>
            <a:r>
              <a:rPr lang="fr-FR" dirty="0">
                <a:hlinkClick r:id="rId3"/>
              </a:rPr>
              <a:t>https://docs.microsoft.com/en-us/dax/statistical-functions-dax</a:t>
            </a:r>
            <a:r>
              <a:rPr lang="fr-FR" dirty="0"/>
              <a:t> </a:t>
            </a:r>
          </a:p>
          <a:p>
            <a:endParaRPr lang="en-US" i="1" dirty="0"/>
          </a:p>
        </p:txBody>
      </p:sp>
    </p:spTree>
    <p:extLst>
      <p:ext uri="{BB962C8B-B14F-4D97-AF65-F5344CB8AC3E}">
        <p14:creationId xmlns:p14="http://schemas.microsoft.com/office/powerpoint/2010/main" val="283163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SUMX,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94</a:t>
            </a:fld>
            <a:endParaRPr lang="fr-FR" noProof="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982" y="2028826"/>
            <a:ext cx="9114310" cy="1900962"/>
          </a:xfrm>
          <a:prstGeom prst="rect">
            <a:avLst/>
          </a:prstGeom>
        </p:spPr>
      </p:pic>
      <p:sp>
        <p:nvSpPr>
          <p:cNvPr id="5" name="ZoneTexte 4"/>
          <p:cNvSpPr txBox="1"/>
          <p:nvPr/>
        </p:nvSpPr>
        <p:spPr>
          <a:xfrm>
            <a:off x="1971982" y="4010046"/>
            <a:ext cx="10039043" cy="2308324"/>
          </a:xfrm>
          <a:prstGeom prst="rect">
            <a:avLst/>
          </a:prstGeom>
          <a:noFill/>
        </p:spPr>
        <p:txBody>
          <a:bodyPr wrap="square" rtlCol="0">
            <a:spAutoFit/>
          </a:bodyPr>
          <a:lstStyle/>
          <a:p>
            <a:r>
              <a:rPr lang="fr-FR" dirty="0"/>
              <a:t>Dans ce cas : je fais la somme des montants de remises (sur toutes les lignes)</a:t>
            </a:r>
          </a:p>
          <a:p>
            <a:r>
              <a:rPr lang="fr-FR" dirty="0" err="1"/>
              <a:t>Synthaxe</a:t>
            </a:r>
            <a:r>
              <a:rPr lang="fr-FR" dirty="0"/>
              <a:t> : </a:t>
            </a:r>
            <a:r>
              <a:rPr lang="fr-FR" b="1" dirty="0"/>
              <a:t>Fonctions Dax de statistiques suivi d’une parenthèse (</a:t>
            </a:r>
            <a:r>
              <a:rPr lang="fr-FR" b="1" dirty="0" err="1"/>
              <a:t>Nomtable</a:t>
            </a:r>
            <a:r>
              <a:rPr lang="fr-FR" b="1" dirty="0"/>
              <a:t>[</a:t>
            </a:r>
            <a:r>
              <a:rPr lang="fr-FR" b="1" dirty="0" err="1"/>
              <a:t>nomchamp</a:t>
            </a:r>
            <a:r>
              <a:rPr lang="fr-FR" b="1" dirty="0"/>
              <a:t>])</a:t>
            </a:r>
          </a:p>
          <a:p>
            <a:endParaRPr lang="fr-FR" dirty="0"/>
          </a:p>
          <a:p>
            <a:r>
              <a:rPr lang="fr-FR" dirty="0"/>
              <a:t>Voici la liste des fonctions et leur syntaxe :</a:t>
            </a:r>
          </a:p>
          <a:p>
            <a:r>
              <a:rPr lang="fr-FR" dirty="0">
                <a:hlinkClick r:id="rId4"/>
              </a:rPr>
              <a:t>https://msdn.microsoft.com/fr-fr/library/gg413422.aspx</a:t>
            </a:r>
            <a:r>
              <a:rPr lang="fr-FR" dirty="0"/>
              <a:t> </a:t>
            </a:r>
          </a:p>
          <a:p>
            <a:endParaRPr lang="fr-FR" dirty="0"/>
          </a:p>
          <a:p>
            <a:r>
              <a:rPr lang="fr-FR" dirty="0" err="1"/>
              <a:t>Calculate</a:t>
            </a:r>
            <a:r>
              <a:rPr lang="fr-FR" dirty="0"/>
              <a:t>, SUMX,ALL, FILTER, RANKX, ALLEXCEPT, etc….</a:t>
            </a:r>
          </a:p>
          <a:p>
            <a:endParaRPr lang="fr-FR" dirty="0"/>
          </a:p>
        </p:txBody>
      </p:sp>
    </p:spTree>
    <p:extLst>
      <p:ext uri="{BB962C8B-B14F-4D97-AF65-F5344CB8AC3E}">
        <p14:creationId xmlns:p14="http://schemas.microsoft.com/office/powerpoint/2010/main" val="219895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FONCTIONS X : SUMX,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95</a:t>
            </a:fld>
            <a:endParaRPr lang="fr-FR" noProof="0"/>
          </a:p>
        </p:txBody>
      </p:sp>
      <p:sp>
        <p:nvSpPr>
          <p:cNvPr id="7" name="Rectangle 6">
            <a:extLst>
              <a:ext uri="{FF2B5EF4-FFF2-40B4-BE49-F238E27FC236}">
                <a16:creationId xmlns:a16="http://schemas.microsoft.com/office/drawing/2014/main" id="{413005C9-C00C-4917-B893-6F138472558F}"/>
              </a:ext>
            </a:extLst>
          </p:cNvPr>
          <p:cNvSpPr/>
          <p:nvPr/>
        </p:nvSpPr>
        <p:spPr>
          <a:xfrm>
            <a:off x="2035576" y="1971661"/>
            <a:ext cx="10038325" cy="4247317"/>
          </a:xfrm>
          <a:prstGeom prst="rect">
            <a:avLst/>
          </a:prstGeom>
        </p:spPr>
        <p:txBody>
          <a:bodyPr wrap="none">
            <a:spAutoFit/>
          </a:bodyPr>
          <a:lstStyle/>
          <a:p>
            <a:r>
              <a:rPr lang="fr-FR" dirty="0"/>
              <a:t>SUM de X va permettre de calculer les somme pour toutes les valeurs correspondantes</a:t>
            </a:r>
          </a:p>
          <a:p>
            <a:r>
              <a:rPr lang="fr-FR" dirty="0"/>
              <a:t>d’une ligne.</a:t>
            </a:r>
          </a:p>
          <a:p>
            <a:endParaRPr lang="fr-FR" dirty="0"/>
          </a:p>
          <a:p>
            <a:r>
              <a:rPr lang="fr-FR" b="1" dirty="0"/>
              <a:t>=SUMX(RELATEDTABLE('Ventes totales');'Ventes totales'[</a:t>
            </a:r>
            <a:r>
              <a:rPr lang="fr-FR" b="1" dirty="0" err="1"/>
              <a:t>SalesAmount</a:t>
            </a:r>
            <a:r>
              <a:rPr lang="fr-FR" b="1" dirty="0"/>
              <a:t>])</a:t>
            </a:r>
          </a:p>
          <a:p>
            <a:endParaRPr lang="fr-FR" dirty="0"/>
          </a:p>
          <a:p>
            <a:endParaRPr lang="fr-FR" dirty="0"/>
          </a:p>
          <a:p>
            <a:endParaRPr lang="fr-FR" dirty="0"/>
          </a:p>
          <a:p>
            <a:endParaRPr lang="fr-FR" dirty="0"/>
          </a:p>
          <a:p>
            <a:endParaRPr lang="fr-FR" dirty="0"/>
          </a:p>
          <a:p>
            <a:endParaRPr lang="fr-FR" dirty="0"/>
          </a:p>
          <a:p>
            <a:endParaRPr lang="fr-FR" dirty="0">
              <a:solidFill>
                <a:srgbClr val="FF0000"/>
              </a:solidFill>
            </a:endParaRPr>
          </a:p>
          <a:p>
            <a:endParaRPr lang="fr-FR" dirty="0">
              <a:solidFill>
                <a:srgbClr val="FF0000"/>
              </a:solidFill>
            </a:endParaRPr>
          </a:p>
          <a:p>
            <a:r>
              <a:rPr lang="fr-FR" dirty="0">
                <a:solidFill>
                  <a:srgbClr val="FF0000"/>
                </a:solidFill>
              </a:rPr>
              <a:t>Si </a:t>
            </a:r>
            <a:r>
              <a:rPr lang="fr-FR" dirty="0" err="1">
                <a:solidFill>
                  <a:srgbClr val="FF0000"/>
                </a:solidFill>
              </a:rPr>
              <a:t>SumX</a:t>
            </a:r>
            <a:r>
              <a:rPr lang="fr-FR" dirty="0">
                <a:solidFill>
                  <a:srgbClr val="FF0000"/>
                </a:solidFill>
              </a:rPr>
              <a:t>, c’est que la formule est utilisée sur des valeurs en ligne </a:t>
            </a:r>
          </a:p>
          <a:p>
            <a:r>
              <a:rPr lang="fr-FR" dirty="0">
                <a:solidFill>
                  <a:srgbClr val="FF0000"/>
                </a:solidFill>
              </a:rPr>
              <a:t>sur une autre Table… On fait la somme sur plusieurs lignes dans une autre table (ventes).</a:t>
            </a:r>
          </a:p>
          <a:p>
            <a:r>
              <a:rPr lang="fr-FR" dirty="0">
                <a:solidFill>
                  <a:srgbClr val="FF0000"/>
                </a:solidFill>
              </a:rPr>
              <a:t>Il faut donc rappeler la relation entre les tables : RELATEDTABLE.</a:t>
            </a:r>
          </a:p>
        </p:txBody>
      </p:sp>
      <p:pic>
        <p:nvPicPr>
          <p:cNvPr id="3" name="Image 2">
            <a:extLst>
              <a:ext uri="{FF2B5EF4-FFF2-40B4-BE49-F238E27FC236}">
                <a16:creationId xmlns:a16="http://schemas.microsoft.com/office/drawing/2014/main" id="{435FC7CB-FD3D-4E32-AA31-349472609543}"/>
              </a:ext>
            </a:extLst>
          </p:cNvPr>
          <p:cNvPicPr>
            <a:picLocks noChangeAspect="1"/>
          </p:cNvPicPr>
          <p:nvPr/>
        </p:nvPicPr>
        <p:blipFill>
          <a:blip r:embed="rId3"/>
          <a:stretch>
            <a:fillRect/>
          </a:stretch>
        </p:blipFill>
        <p:spPr>
          <a:xfrm>
            <a:off x="3440112" y="3429000"/>
            <a:ext cx="7953375" cy="1666875"/>
          </a:xfrm>
          <a:prstGeom prst="rect">
            <a:avLst/>
          </a:prstGeom>
        </p:spPr>
      </p:pic>
    </p:spTree>
    <p:extLst>
      <p:ext uri="{BB962C8B-B14F-4D97-AF65-F5344CB8AC3E}">
        <p14:creationId xmlns:p14="http://schemas.microsoft.com/office/powerpoint/2010/main" val="416121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Fonctions DAX pour mesures élaborées</a:t>
            </a:r>
            <a:br>
              <a:rPr lang="fr-FR" dirty="0"/>
            </a:br>
            <a:r>
              <a:rPr lang="fr-FR" dirty="0" err="1"/>
              <a:t>Related</a:t>
            </a:r>
            <a:r>
              <a:rPr lang="fr-FR" dirty="0"/>
              <a:t> et </a:t>
            </a:r>
            <a:r>
              <a:rPr lang="fr-FR" dirty="0" err="1"/>
              <a:t>RelatedTable</a:t>
            </a:r>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96</a:t>
            </a:fld>
            <a:endParaRPr lang="fr-FR" noProof="0"/>
          </a:p>
        </p:txBody>
      </p:sp>
      <p:pic>
        <p:nvPicPr>
          <p:cNvPr id="9" name="Image 8">
            <a:extLst>
              <a:ext uri="{FF2B5EF4-FFF2-40B4-BE49-F238E27FC236}">
                <a16:creationId xmlns:a16="http://schemas.microsoft.com/office/drawing/2014/main" id="{7BDD3D5B-DB7A-4D73-8C90-47E1B5D4562D}"/>
              </a:ext>
            </a:extLst>
          </p:cNvPr>
          <p:cNvPicPr>
            <a:picLocks noChangeAspect="1"/>
          </p:cNvPicPr>
          <p:nvPr/>
        </p:nvPicPr>
        <p:blipFill>
          <a:blip r:embed="rId3"/>
          <a:stretch>
            <a:fillRect/>
          </a:stretch>
        </p:blipFill>
        <p:spPr>
          <a:xfrm>
            <a:off x="2387139" y="2091182"/>
            <a:ext cx="7258050" cy="1019175"/>
          </a:xfrm>
          <a:prstGeom prst="rect">
            <a:avLst/>
          </a:prstGeom>
        </p:spPr>
      </p:pic>
      <p:sp>
        <p:nvSpPr>
          <p:cNvPr id="15" name="ZoneTexte 14">
            <a:extLst>
              <a:ext uri="{FF2B5EF4-FFF2-40B4-BE49-F238E27FC236}">
                <a16:creationId xmlns:a16="http://schemas.microsoft.com/office/drawing/2014/main" id="{AC14953E-6261-4E3C-AF0C-2BBD63A5586C}"/>
              </a:ext>
            </a:extLst>
          </p:cNvPr>
          <p:cNvSpPr txBox="1"/>
          <p:nvPr/>
        </p:nvSpPr>
        <p:spPr>
          <a:xfrm>
            <a:off x="2310939" y="3429000"/>
            <a:ext cx="8976186" cy="2862322"/>
          </a:xfrm>
          <a:prstGeom prst="rect">
            <a:avLst/>
          </a:prstGeom>
          <a:noFill/>
        </p:spPr>
        <p:txBody>
          <a:bodyPr wrap="square" rtlCol="0">
            <a:spAutoFit/>
          </a:bodyPr>
          <a:lstStyle/>
          <a:p>
            <a:pPr algn="just"/>
            <a:r>
              <a:rPr lang="fr-FR" i="1" dirty="0"/>
              <a:t>Je suis toujours sur la table des ventes. </a:t>
            </a:r>
          </a:p>
          <a:p>
            <a:pPr algn="just"/>
            <a:r>
              <a:rPr lang="fr-FR" i="1" dirty="0"/>
              <a:t>Je souhaite récupérer le nom du produit, pour chaque vente / chaque ligne de la table.</a:t>
            </a:r>
          </a:p>
          <a:p>
            <a:pPr algn="just"/>
            <a:r>
              <a:rPr lang="fr-FR" i="1" dirty="0"/>
              <a:t>Il va chercher dans la table catégorie, à l’aide de la relation (clé : produit).</a:t>
            </a:r>
          </a:p>
          <a:p>
            <a:pPr algn="just"/>
            <a:endParaRPr lang="fr-FR" i="1" dirty="0"/>
          </a:p>
          <a:p>
            <a:pPr algn="just"/>
            <a:endParaRPr lang="fr-FR" i="1" dirty="0"/>
          </a:p>
          <a:p>
            <a:pPr algn="just"/>
            <a:endParaRPr lang="fr-FR" i="1" dirty="0"/>
          </a:p>
          <a:p>
            <a:pPr algn="just"/>
            <a:r>
              <a:rPr lang="fr-FR" i="1" dirty="0"/>
              <a:t>Je souhaite calculer la </a:t>
            </a:r>
            <a:r>
              <a:rPr lang="fr-FR" b="1" i="1" dirty="0"/>
              <a:t>somme</a:t>
            </a:r>
            <a:r>
              <a:rPr lang="fr-FR" i="1" dirty="0"/>
              <a:t> de toutes les lignes dans la table </a:t>
            </a:r>
            <a:r>
              <a:rPr lang="fr-FR" i="1" dirty="0" err="1"/>
              <a:t>FactSales</a:t>
            </a:r>
            <a:r>
              <a:rPr lang="fr-FR" i="1" dirty="0"/>
              <a:t> (utilisation de la clé de relation pour faire le calcul) et je précise sur quel champ, je souhaite appliquer le calcul (</a:t>
            </a:r>
            <a:r>
              <a:rPr lang="fr-FR" i="1" dirty="0" err="1"/>
              <a:t>SalesAmount</a:t>
            </a:r>
            <a:r>
              <a:rPr lang="fr-FR" i="1" dirty="0"/>
              <a:t>).</a:t>
            </a:r>
          </a:p>
        </p:txBody>
      </p:sp>
      <p:sp>
        <p:nvSpPr>
          <p:cNvPr id="3" name="Rectangle 2">
            <a:extLst>
              <a:ext uri="{FF2B5EF4-FFF2-40B4-BE49-F238E27FC236}">
                <a16:creationId xmlns:a16="http://schemas.microsoft.com/office/drawing/2014/main" id="{815CEB85-3646-4FE7-8382-5B3B7679966A}"/>
              </a:ext>
            </a:extLst>
          </p:cNvPr>
          <p:cNvSpPr/>
          <p:nvPr/>
        </p:nvSpPr>
        <p:spPr>
          <a:xfrm>
            <a:off x="2310939" y="4773449"/>
            <a:ext cx="5909375" cy="369332"/>
          </a:xfrm>
          <a:prstGeom prst="rect">
            <a:avLst/>
          </a:prstGeom>
        </p:spPr>
        <p:txBody>
          <a:bodyPr wrap="none">
            <a:spAutoFit/>
          </a:bodyPr>
          <a:lstStyle/>
          <a:p>
            <a:r>
              <a:rPr lang="en-US" b="1" dirty="0">
                <a:latin typeface="Calibri" panose="020F0502020204030204" pitchFamily="34" charset="0"/>
                <a:ea typeface="Times New Roman" panose="02020603050405020304" pitchFamily="18" charset="0"/>
                <a:cs typeface="Times New Roman" panose="02020603050405020304" pitchFamily="18" charset="0"/>
              </a:rPr>
              <a:t>= SUMX(RELATEDTABLE(</a:t>
            </a:r>
            <a:r>
              <a:rPr lang="en-US" b="1" dirty="0" err="1">
                <a:latin typeface="Calibri" panose="020F0502020204030204" pitchFamily="34" charset="0"/>
                <a:ea typeface="Times New Roman" panose="02020603050405020304" pitchFamily="18" charset="0"/>
                <a:cs typeface="Times New Roman" panose="02020603050405020304" pitchFamily="18" charset="0"/>
              </a:rPr>
              <a:t>FactSales</a:t>
            </a:r>
            <a:r>
              <a:rPr lang="en-US" b="1" dirty="0">
                <a:latin typeface="Calibri" panose="020F0502020204030204" pitchFamily="34" charset="0"/>
                <a:ea typeface="Times New Roman" panose="02020603050405020304" pitchFamily="18" charset="0"/>
                <a:cs typeface="Times New Roman" panose="02020603050405020304" pitchFamily="18" charset="0"/>
              </a:rPr>
              <a:t>), </a:t>
            </a:r>
            <a:r>
              <a:rPr lang="en-US" b="1" dirty="0" err="1">
                <a:latin typeface="Calibri" panose="020F0502020204030204" pitchFamily="34" charset="0"/>
                <a:ea typeface="Times New Roman" panose="02020603050405020304" pitchFamily="18" charset="0"/>
                <a:cs typeface="Times New Roman" panose="02020603050405020304" pitchFamily="18" charset="0"/>
              </a:rPr>
              <a:t>FactSales</a:t>
            </a:r>
            <a:r>
              <a:rPr lang="en-US" b="1" dirty="0">
                <a:latin typeface="Calibri" panose="020F0502020204030204" pitchFamily="34" charset="0"/>
                <a:ea typeface="Times New Roman" panose="02020603050405020304" pitchFamily="18" charset="0"/>
                <a:cs typeface="Times New Roman" panose="02020603050405020304" pitchFamily="18" charset="0"/>
              </a:rPr>
              <a:t>[</a:t>
            </a:r>
            <a:r>
              <a:rPr lang="en-US" b="1" dirty="0" err="1">
                <a:latin typeface="Calibri" panose="020F0502020204030204" pitchFamily="34" charset="0"/>
                <a:ea typeface="Times New Roman" panose="02020603050405020304" pitchFamily="18" charset="0"/>
                <a:cs typeface="Times New Roman" panose="02020603050405020304" pitchFamily="18" charset="0"/>
              </a:rPr>
              <a:t>SalesAmount</a:t>
            </a:r>
            <a:r>
              <a:rPr lang="en-US" b="1" dirty="0">
                <a:latin typeface="Calibri" panose="020F0502020204030204" pitchFamily="34" charset="0"/>
                <a:ea typeface="Times New Roman" panose="02020603050405020304" pitchFamily="18" charset="0"/>
                <a:cs typeface="Times New Roman" panose="02020603050405020304" pitchFamily="18" charset="0"/>
              </a:rPr>
              <a:t>])</a:t>
            </a:r>
            <a:endParaRPr lang="fr-FR" dirty="0"/>
          </a:p>
        </p:txBody>
      </p:sp>
    </p:spTree>
    <p:extLst>
      <p:ext uri="{BB962C8B-B14F-4D97-AF65-F5344CB8AC3E}">
        <p14:creationId xmlns:p14="http://schemas.microsoft.com/office/powerpoint/2010/main" val="54993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ALL, FILTER, ALLEXCEPT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97</a:t>
            </a:fld>
            <a:endParaRPr lang="fr-FR" noProof="0"/>
          </a:p>
        </p:txBody>
      </p:sp>
      <p:sp>
        <p:nvSpPr>
          <p:cNvPr id="7" name="Rectangle 6">
            <a:extLst>
              <a:ext uri="{FF2B5EF4-FFF2-40B4-BE49-F238E27FC236}">
                <a16:creationId xmlns:a16="http://schemas.microsoft.com/office/drawing/2014/main" id="{413005C9-C00C-4917-B893-6F138472558F}"/>
              </a:ext>
            </a:extLst>
          </p:cNvPr>
          <p:cNvSpPr/>
          <p:nvPr/>
        </p:nvSpPr>
        <p:spPr>
          <a:xfrm>
            <a:off x="2035576" y="2434709"/>
            <a:ext cx="10070386" cy="2862322"/>
          </a:xfrm>
          <a:prstGeom prst="rect">
            <a:avLst/>
          </a:prstGeom>
        </p:spPr>
        <p:txBody>
          <a:bodyPr wrap="none">
            <a:spAutoFit/>
          </a:bodyPr>
          <a:lstStyle/>
          <a:p>
            <a:r>
              <a:rPr lang="fr-FR" dirty="0"/>
              <a:t>La fonction </a:t>
            </a:r>
            <a:r>
              <a:rPr lang="fr-FR" dirty="0" err="1"/>
              <a:t>Calculate</a:t>
            </a:r>
            <a:r>
              <a:rPr lang="fr-FR" dirty="0"/>
              <a:t> va permettre d’effectuer un calcul (</a:t>
            </a:r>
            <a:r>
              <a:rPr lang="fr-FR" dirty="0" err="1"/>
              <a:t>sum</a:t>
            </a:r>
            <a:r>
              <a:rPr lang="fr-FR" dirty="0"/>
              <a:t>, max, etc.) </a:t>
            </a:r>
          </a:p>
          <a:p>
            <a:r>
              <a:rPr lang="fr-FR" dirty="0"/>
              <a:t>en fonction de paramètres soit de temporalité (dates) soit de filtres, etc.</a:t>
            </a:r>
          </a:p>
          <a:p>
            <a:endParaRPr lang="fr-FR" dirty="0"/>
          </a:p>
          <a:p>
            <a:endParaRPr lang="fr-FR" dirty="0"/>
          </a:p>
          <a:p>
            <a:r>
              <a:rPr lang="fr-FR" i="1" dirty="0">
                <a:latin typeface="Century Gothic" panose="020B0502020202020204" pitchFamily="34" charset="0"/>
              </a:rPr>
              <a:t>Pour tous les futurs exemples, [Somme des </a:t>
            </a:r>
            <a:r>
              <a:rPr lang="fr-FR" i="1" dirty="0" err="1">
                <a:latin typeface="Century Gothic" panose="020B0502020202020204" pitchFamily="34" charset="0"/>
              </a:rPr>
              <a:t>SalesAmount</a:t>
            </a:r>
            <a:r>
              <a:rPr lang="fr-FR" i="1" dirty="0">
                <a:latin typeface="Century Gothic" panose="020B0502020202020204" pitchFamily="34" charset="0"/>
              </a:rPr>
              <a:t>] = SUM(</a:t>
            </a:r>
            <a:r>
              <a:rPr lang="fr-FR" i="1" dirty="0" err="1">
                <a:latin typeface="Century Gothic" panose="020B0502020202020204" pitchFamily="34" charset="0"/>
              </a:rPr>
              <a:t>FactSales</a:t>
            </a:r>
            <a:r>
              <a:rPr lang="fr-FR" i="1" dirty="0">
                <a:latin typeface="Century Gothic" panose="020B0502020202020204" pitchFamily="34" charset="0"/>
              </a:rPr>
              <a:t>[</a:t>
            </a:r>
            <a:r>
              <a:rPr lang="fr-FR" i="1" dirty="0" err="1">
                <a:latin typeface="Century Gothic" panose="020B0502020202020204" pitchFamily="34" charset="0"/>
              </a:rPr>
              <a:t>SalesAmount</a:t>
            </a:r>
            <a:r>
              <a:rPr lang="fr-FR" i="1" dirty="0">
                <a:latin typeface="Century Gothic" panose="020B0502020202020204" pitchFamily="34" charset="0"/>
              </a:rPr>
              <a:t>])</a:t>
            </a:r>
          </a:p>
          <a:p>
            <a:endParaRPr lang="fr-FR" i="1" dirty="0">
              <a:latin typeface="Century Gothic" panose="020B0502020202020204" pitchFamily="34" charset="0"/>
            </a:endParaRPr>
          </a:p>
          <a:p>
            <a:r>
              <a:rPr lang="fr-FR" i="1" dirty="0">
                <a:latin typeface="Century Gothic" panose="020B0502020202020204" pitchFamily="34" charset="0"/>
              </a:rPr>
              <a:t>Sommes des ventes seulement pour les produits vendus en magasins</a:t>
            </a:r>
            <a:r>
              <a:rPr lang="fr-FR" dirty="0">
                <a:solidFill>
                  <a:srgbClr val="008000"/>
                </a:solidFill>
                <a:latin typeface="Century Gothic" panose="020B0502020202020204" pitchFamily="34" charset="0"/>
              </a:rPr>
              <a:t> : Filtre sur Store</a:t>
            </a:r>
          </a:p>
          <a:p>
            <a:r>
              <a:rPr lang="fr-FR" dirty="0"/>
              <a:t>= CALCULATE([Somme de </a:t>
            </a:r>
            <a:r>
              <a:rPr lang="fr-FR" dirty="0" err="1"/>
              <a:t>SalesAmount</a:t>
            </a:r>
            <a:r>
              <a:rPr lang="fr-FR" dirty="0"/>
              <a:t>];</a:t>
            </a:r>
            <a:r>
              <a:rPr lang="fr-FR" dirty="0" err="1"/>
              <a:t>DimChannel</a:t>
            </a:r>
            <a:r>
              <a:rPr lang="fr-FR" dirty="0"/>
              <a:t>[</a:t>
            </a:r>
            <a:r>
              <a:rPr lang="fr-FR" dirty="0" err="1"/>
              <a:t>ChannelName</a:t>
            </a:r>
            <a:r>
              <a:rPr lang="fr-FR" dirty="0"/>
              <a:t>]="Store")</a:t>
            </a:r>
          </a:p>
          <a:p>
            <a:endParaRPr lang="fr-FR" dirty="0"/>
          </a:p>
          <a:p>
            <a:endParaRPr lang="fr-FR" dirty="0"/>
          </a:p>
        </p:txBody>
      </p:sp>
    </p:spTree>
    <p:extLst>
      <p:ext uri="{BB962C8B-B14F-4D97-AF65-F5344CB8AC3E}">
        <p14:creationId xmlns:p14="http://schemas.microsoft.com/office/powerpoint/2010/main" val="122523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ALL, FILTER, ALLEXCEPT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98</a:t>
            </a:fld>
            <a:endParaRPr lang="fr-FR" noProof="0"/>
          </a:p>
        </p:txBody>
      </p:sp>
      <p:sp>
        <p:nvSpPr>
          <p:cNvPr id="7" name="Rectangle 6">
            <a:extLst>
              <a:ext uri="{FF2B5EF4-FFF2-40B4-BE49-F238E27FC236}">
                <a16:creationId xmlns:a16="http://schemas.microsoft.com/office/drawing/2014/main" id="{D5A58D9D-8429-4F71-ABC9-300831352E30}"/>
              </a:ext>
            </a:extLst>
          </p:cNvPr>
          <p:cNvSpPr/>
          <p:nvPr/>
        </p:nvSpPr>
        <p:spPr>
          <a:xfrm>
            <a:off x="2035576" y="1902412"/>
            <a:ext cx="9594449" cy="3416320"/>
          </a:xfrm>
          <a:prstGeom prst="rect">
            <a:avLst/>
          </a:prstGeom>
        </p:spPr>
        <p:txBody>
          <a:bodyPr wrap="square">
            <a:spAutoFit/>
          </a:bodyPr>
          <a:lstStyle/>
          <a:p>
            <a:endParaRPr lang="fr-FR" dirty="0">
              <a:solidFill>
                <a:srgbClr val="000000"/>
              </a:solidFill>
              <a:latin typeface="Calibri" panose="020F0502020204030204" pitchFamily="34" charset="0"/>
            </a:endParaRPr>
          </a:p>
          <a:p>
            <a:r>
              <a:rPr lang="fr-FR" i="1" dirty="0">
                <a:latin typeface="Century Gothic" panose="020B0502020202020204" pitchFamily="34" charset="0"/>
              </a:rPr>
              <a:t>Somme des ventes / Somme des ventes toutes régions géographiques : </a:t>
            </a:r>
            <a:r>
              <a:rPr lang="fr-FR" dirty="0">
                <a:solidFill>
                  <a:srgbClr val="008000"/>
                </a:solidFill>
                <a:latin typeface="Century Gothic" panose="020B0502020202020204" pitchFamily="34" charset="0"/>
              </a:rPr>
              <a:t>ALL (je prends toutes les valeurs) – Identique avec </a:t>
            </a:r>
            <a:r>
              <a:rPr lang="fr-FR" dirty="0" err="1">
                <a:solidFill>
                  <a:srgbClr val="008000"/>
                </a:solidFill>
                <a:latin typeface="Century Gothic" panose="020B0502020202020204" pitchFamily="34" charset="0"/>
              </a:rPr>
              <a:t>Allexcept</a:t>
            </a:r>
            <a:endParaRPr lang="fr-FR" dirty="0">
              <a:solidFill>
                <a:srgbClr val="008000"/>
              </a:solidFill>
              <a:latin typeface="Century Gothic" panose="020B0502020202020204" pitchFamily="34" charset="0"/>
            </a:endParaRPr>
          </a:p>
          <a:p>
            <a:r>
              <a:rPr lang="fr-FR" dirty="0"/>
              <a:t>= </a:t>
            </a:r>
            <a:r>
              <a:rPr lang="fr-FR" dirty="0" err="1"/>
              <a:t>PctAllRegions</a:t>
            </a:r>
            <a:r>
              <a:rPr lang="fr-FR" dirty="0"/>
              <a:t>:=[Somme de </a:t>
            </a:r>
            <a:r>
              <a:rPr lang="fr-FR" dirty="0" err="1"/>
              <a:t>SalesAmount</a:t>
            </a:r>
            <a:r>
              <a:rPr lang="fr-FR" dirty="0"/>
              <a:t>]/CALCULATE([Somme de </a:t>
            </a:r>
            <a:r>
              <a:rPr lang="fr-FR" dirty="0" err="1"/>
              <a:t>SalesAmount</a:t>
            </a:r>
            <a:r>
              <a:rPr lang="fr-FR" dirty="0"/>
              <a:t>] ;ALL(</a:t>
            </a:r>
            <a:r>
              <a:rPr lang="fr-FR" dirty="0" err="1"/>
              <a:t>DimGeography</a:t>
            </a:r>
            <a:r>
              <a:rPr lang="fr-FR" dirty="0"/>
              <a:t>))</a:t>
            </a:r>
          </a:p>
          <a:p>
            <a:endParaRPr lang="fr-FR" dirty="0"/>
          </a:p>
          <a:p>
            <a:endParaRPr lang="fr-FR" dirty="0"/>
          </a:p>
          <a:p>
            <a:r>
              <a:rPr lang="fr-FR" i="1" dirty="0">
                <a:latin typeface="Century Gothic" panose="020B0502020202020204" pitchFamily="34" charset="0"/>
              </a:rPr>
              <a:t>Somme des ventes aux USA / Somme des ventes toutes valeurs (pas besoin du ALL) </a:t>
            </a:r>
            <a:r>
              <a:rPr lang="fr-FR" dirty="0">
                <a:solidFill>
                  <a:srgbClr val="008000"/>
                </a:solidFill>
                <a:latin typeface="Century Gothic" panose="020B0502020202020204" pitchFamily="34" charset="0"/>
              </a:rPr>
              <a:t>Filtre sur USA</a:t>
            </a:r>
            <a:endParaRPr lang="fr-FR" dirty="0"/>
          </a:p>
          <a:p>
            <a:r>
              <a:rPr lang="fr-FR" dirty="0"/>
              <a:t>= CALCULATE([Somme de </a:t>
            </a:r>
            <a:r>
              <a:rPr lang="fr-FR" dirty="0" err="1"/>
              <a:t>SalesAmount</a:t>
            </a:r>
            <a:r>
              <a:rPr lang="fr-FR" dirty="0"/>
              <a:t>];</a:t>
            </a:r>
            <a:r>
              <a:rPr lang="fr-FR" dirty="0" err="1"/>
              <a:t>DimGeography</a:t>
            </a:r>
            <a:r>
              <a:rPr lang="fr-FR" dirty="0"/>
              <a:t>[</a:t>
            </a:r>
            <a:r>
              <a:rPr lang="fr-FR" dirty="0" err="1"/>
              <a:t>RegionCountryName</a:t>
            </a:r>
            <a:r>
              <a:rPr lang="fr-FR" dirty="0"/>
              <a:t>]="United States")/</a:t>
            </a:r>
          </a:p>
          <a:p>
            <a:r>
              <a:rPr lang="fr-FR" dirty="0"/>
              <a:t>[Somme de </a:t>
            </a:r>
            <a:r>
              <a:rPr lang="fr-FR" dirty="0" err="1"/>
              <a:t>SalesAmount</a:t>
            </a:r>
            <a:r>
              <a:rPr lang="fr-FR" dirty="0"/>
              <a:t>]</a:t>
            </a:r>
          </a:p>
        </p:txBody>
      </p:sp>
    </p:spTree>
    <p:extLst>
      <p:ext uri="{BB962C8B-B14F-4D97-AF65-F5344CB8AC3E}">
        <p14:creationId xmlns:p14="http://schemas.microsoft.com/office/powerpoint/2010/main" val="293096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Exemple de fonctions (1/2)</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99</a:t>
            </a:fld>
            <a:endParaRPr lang="fr-FR" noProof="0"/>
          </a:p>
        </p:txBody>
      </p:sp>
      <p:sp>
        <p:nvSpPr>
          <p:cNvPr id="6" name="Rectangle 5"/>
          <p:cNvSpPr/>
          <p:nvPr/>
        </p:nvSpPr>
        <p:spPr>
          <a:xfrm>
            <a:off x="2035576" y="2327707"/>
            <a:ext cx="9605555" cy="3354765"/>
          </a:xfrm>
          <a:prstGeom prst="rect">
            <a:avLst/>
          </a:prstGeom>
        </p:spPr>
        <p:txBody>
          <a:bodyPr wrap="square">
            <a:spAutoFit/>
          </a:bodyPr>
          <a:lstStyle/>
          <a:p>
            <a:pPr algn="just">
              <a:buFont typeface="Wingdings" panose="05000000000000000000" pitchFamily="2" charset="2"/>
              <a:buChar char="Ø"/>
            </a:pPr>
            <a:r>
              <a:rPr lang="fr-FR" b="1" dirty="0"/>
              <a:t> Création de la mesure 1: La somme des montants des ventes</a:t>
            </a:r>
          </a:p>
          <a:p>
            <a:pPr algn="just"/>
            <a:r>
              <a:rPr lang="fr-FR" dirty="0"/>
              <a:t>=SUM(</a:t>
            </a:r>
            <a:r>
              <a:rPr lang="fr-FR" dirty="0" err="1"/>
              <a:t>FactSales</a:t>
            </a:r>
            <a:r>
              <a:rPr lang="fr-FR" dirty="0"/>
              <a:t>[</a:t>
            </a:r>
            <a:r>
              <a:rPr lang="fr-FR" dirty="0" err="1"/>
              <a:t>SalesAmount</a:t>
            </a:r>
            <a:r>
              <a:rPr lang="fr-FR" dirty="0"/>
              <a:t>])</a:t>
            </a:r>
          </a:p>
          <a:p>
            <a:pPr algn="just"/>
            <a:r>
              <a:rPr lang="fr-FR" dirty="0"/>
              <a:t>(somme : (</a:t>
            </a:r>
            <a:r>
              <a:rPr lang="fr-FR" dirty="0" err="1"/>
              <a:t>nomtable</a:t>
            </a:r>
            <a:r>
              <a:rPr lang="fr-FR" dirty="0"/>
              <a:t>[</a:t>
            </a:r>
            <a:r>
              <a:rPr lang="fr-FR" dirty="0" err="1"/>
              <a:t>nomchamp</a:t>
            </a:r>
            <a:r>
              <a:rPr lang="fr-FR" dirty="0"/>
              <a:t>])</a:t>
            </a:r>
            <a:r>
              <a:rPr lang="fr-FR" i="1" dirty="0">
                <a:solidFill>
                  <a:schemeClr val="bg1">
                    <a:lumMod val="65000"/>
                  </a:schemeClr>
                </a:solidFill>
              </a:rPr>
              <a:t> On pourrait avoir </a:t>
            </a:r>
            <a:r>
              <a:rPr lang="fr-FR" i="1" dirty="0" err="1">
                <a:solidFill>
                  <a:schemeClr val="bg1">
                    <a:lumMod val="65000"/>
                  </a:schemeClr>
                </a:solidFill>
              </a:rPr>
              <a:t>average</a:t>
            </a:r>
            <a:r>
              <a:rPr lang="fr-FR" i="1" dirty="0">
                <a:solidFill>
                  <a:schemeClr val="bg1">
                    <a:lumMod val="65000"/>
                  </a:schemeClr>
                </a:solidFill>
              </a:rPr>
              <a:t>, count, max, min, etc.</a:t>
            </a:r>
            <a:endParaRPr lang="fr-FR" dirty="0"/>
          </a:p>
          <a:p>
            <a:pPr algn="just"/>
            <a:endParaRPr lang="fr-FR" b="1" dirty="0"/>
          </a:p>
          <a:p>
            <a:pPr algn="just"/>
            <a:endParaRPr lang="fr-FR" b="1" dirty="0"/>
          </a:p>
          <a:p>
            <a:pPr algn="just">
              <a:buFont typeface="Wingdings" panose="05000000000000000000" pitchFamily="2" charset="2"/>
              <a:buChar char="Ø"/>
            </a:pPr>
            <a:r>
              <a:rPr lang="fr-FR" b="1" dirty="0"/>
              <a:t> Création de la mesure 2 : La somme des montants des ventes de l’année précédente</a:t>
            </a:r>
          </a:p>
          <a:p>
            <a:pPr algn="just"/>
            <a:r>
              <a:rPr lang="fr-FR" dirty="0"/>
              <a:t>=</a:t>
            </a:r>
            <a:r>
              <a:rPr lang="fr-FR" dirty="0" err="1"/>
              <a:t>Calculate</a:t>
            </a:r>
            <a:r>
              <a:rPr lang="fr-FR" dirty="0"/>
              <a:t>(SUM(</a:t>
            </a:r>
            <a:r>
              <a:rPr lang="fr-FR" dirty="0" err="1"/>
              <a:t>FactSales</a:t>
            </a:r>
            <a:r>
              <a:rPr lang="fr-FR" dirty="0"/>
              <a:t>[</a:t>
            </a:r>
            <a:r>
              <a:rPr lang="fr-FR" dirty="0" err="1"/>
              <a:t>SalesAmount</a:t>
            </a:r>
            <a:r>
              <a:rPr lang="fr-FR" dirty="0"/>
              <a:t>]), </a:t>
            </a:r>
            <a:r>
              <a:rPr lang="fr-FR" dirty="0" err="1"/>
              <a:t>DateADD</a:t>
            </a:r>
            <a:r>
              <a:rPr lang="fr-FR" dirty="0"/>
              <a:t>(</a:t>
            </a:r>
            <a:r>
              <a:rPr lang="fr-FR" dirty="0" err="1"/>
              <a:t>DimDate</a:t>
            </a:r>
            <a:r>
              <a:rPr lang="fr-FR" dirty="0"/>
              <a:t>[</a:t>
            </a:r>
            <a:r>
              <a:rPr lang="fr-FR" dirty="0" err="1"/>
              <a:t>Datekey</a:t>
            </a:r>
            <a:r>
              <a:rPr lang="fr-FR" dirty="0"/>
              <a:t>], -1, YEAR))</a:t>
            </a:r>
          </a:p>
          <a:p>
            <a:pPr algn="just"/>
            <a:r>
              <a:rPr lang="fr-FR" dirty="0"/>
              <a:t>Ou</a:t>
            </a:r>
          </a:p>
          <a:p>
            <a:pPr algn="just"/>
            <a:r>
              <a:rPr lang="fr-FR" dirty="0"/>
              <a:t>=</a:t>
            </a:r>
            <a:r>
              <a:rPr lang="fr-FR" dirty="0" err="1"/>
              <a:t>Calculate</a:t>
            </a:r>
            <a:r>
              <a:rPr lang="fr-FR" dirty="0"/>
              <a:t>([</a:t>
            </a:r>
            <a:r>
              <a:rPr lang="fr-FR" dirty="0" err="1"/>
              <a:t>Measure</a:t>
            </a:r>
            <a:r>
              <a:rPr lang="fr-FR" dirty="0"/>
              <a:t> 1], </a:t>
            </a:r>
            <a:r>
              <a:rPr lang="fr-FR" dirty="0" err="1"/>
              <a:t>DateADD</a:t>
            </a:r>
            <a:r>
              <a:rPr lang="fr-FR" dirty="0"/>
              <a:t>(</a:t>
            </a:r>
            <a:r>
              <a:rPr lang="fr-FR" dirty="0" err="1"/>
              <a:t>DimDate</a:t>
            </a:r>
            <a:r>
              <a:rPr lang="fr-FR" dirty="0"/>
              <a:t>[</a:t>
            </a:r>
            <a:r>
              <a:rPr lang="fr-FR" dirty="0" err="1"/>
              <a:t>Datekey</a:t>
            </a:r>
            <a:r>
              <a:rPr lang="fr-FR" dirty="0"/>
              <a:t>], -1, YEAR))</a:t>
            </a:r>
          </a:p>
          <a:p>
            <a:pPr algn="just"/>
            <a:r>
              <a:rPr lang="fr-FR" sz="1600" dirty="0"/>
              <a:t>Si nous n’avons pas renommer notre mesure 1, elle s’appellera </a:t>
            </a:r>
            <a:r>
              <a:rPr lang="fr-FR" sz="1600" dirty="0" err="1"/>
              <a:t>Measure</a:t>
            </a:r>
            <a:r>
              <a:rPr lang="fr-FR" sz="1600" dirty="0"/>
              <a:t> 1 et nous pouvons utiliser son nom (sans </a:t>
            </a:r>
            <a:r>
              <a:rPr lang="fr-FR" sz="1600" dirty="0" err="1"/>
              <a:t>ré-écrire</a:t>
            </a:r>
            <a:r>
              <a:rPr lang="fr-FR" sz="1600" dirty="0"/>
              <a:t> le code)</a:t>
            </a:r>
          </a:p>
        </p:txBody>
      </p:sp>
    </p:spTree>
    <p:extLst>
      <p:ext uri="{BB962C8B-B14F-4D97-AF65-F5344CB8AC3E}">
        <p14:creationId xmlns:p14="http://schemas.microsoft.com/office/powerpoint/2010/main" val="208623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rin">
  <a:themeElements>
    <a:clrScheme name="Jaune">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6912</TotalTime>
  <Words>16425</Words>
  <Application>Microsoft Office PowerPoint</Application>
  <PresentationFormat>Grand écran</PresentationFormat>
  <Paragraphs>1746</Paragraphs>
  <Slides>164</Slides>
  <Notes>155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164</vt:i4>
      </vt:variant>
    </vt:vector>
  </HeadingPairs>
  <TitlesOfParts>
    <vt:vector size="170" baseType="lpstr">
      <vt:lpstr>Arial</vt:lpstr>
      <vt:lpstr>Calibri</vt:lpstr>
      <vt:lpstr>Century Gothic</vt:lpstr>
      <vt:lpstr>Wingdings</vt:lpstr>
      <vt:lpstr>Wingdings 3</vt:lpstr>
      <vt:lpstr>Brin</vt:lpstr>
      <vt:lpstr>Power BI</vt:lpstr>
      <vt:lpstr>Introduction</vt:lpstr>
      <vt:lpstr>Participants et pré-requis</vt:lpstr>
      <vt:lpstr>La Formatrice</vt:lpstr>
      <vt:lpstr>Objectifs de la formation</vt:lpstr>
      <vt:lpstr>Plan de formation</vt:lpstr>
      <vt:lpstr>Introduction de l’outil, de la BI et des jeux de données</vt:lpstr>
      <vt:lpstr>La Business Intelligence Qu’est-ce que c’est ?</vt:lpstr>
      <vt:lpstr>La Business Intelligence Pourquoi l’utiliser ?</vt:lpstr>
      <vt:lpstr>Structure d’une base de données / Table Les tables et les champs</vt:lpstr>
      <vt:lpstr>Structure d’une base de données / Table Les clés et les relations</vt:lpstr>
      <vt:lpstr>Structure d’une base de données / Table Les clés et les relations</vt:lpstr>
      <vt:lpstr>La Business Intelligence Création d’un bon jeu de données</vt:lpstr>
      <vt:lpstr>La Business Intelligence Création d’un bon jeu de données</vt:lpstr>
      <vt:lpstr>Power BI Desktop</vt:lpstr>
      <vt:lpstr>Power BI Report Server</vt:lpstr>
      <vt:lpstr>Applications mobiles Power BI</vt:lpstr>
      <vt:lpstr>Interface Power BI : Où et quoi ? Chargement et transformation</vt:lpstr>
      <vt:lpstr>Interface Power BI : Où et quoi ? Optimisation du jeu de données et création des rapports</vt:lpstr>
      <vt:lpstr>Extraction des données</vt:lpstr>
      <vt:lpstr>Installation Power BI Desktop</vt:lpstr>
      <vt:lpstr>Interface Power BI : Ruban, onglets de gauche, etc.</vt:lpstr>
      <vt:lpstr>Obtenir des données :  Connexion aux sources</vt:lpstr>
      <vt:lpstr>Obtenir des données :  Fichier Excel ou CSV</vt:lpstr>
      <vt:lpstr>Les tables et les champs importées dans Power BI</vt:lpstr>
      <vt:lpstr>Obtenir des données : Base de données  SQL Server : import ou DirectQuery</vt:lpstr>
      <vt:lpstr>Obtenir des données : Base de données  SQL Server : identification</vt:lpstr>
      <vt:lpstr>Obtenir des données : Cube</vt:lpstr>
      <vt:lpstr>Obtenir des données : CUBE : Import</vt:lpstr>
      <vt:lpstr>Obtenir des données :  Page Web</vt:lpstr>
      <vt:lpstr>Obtenir des données :  Page Web et ajout source de données</vt:lpstr>
      <vt:lpstr>Modèle de données : Vue du modèle</vt:lpstr>
      <vt:lpstr>Modèle de données :  Vue modèle </vt:lpstr>
      <vt:lpstr>Exercices sur la connexion et l’extraction de diverses sources de données</vt:lpstr>
      <vt:lpstr>Transformation des données Power Query</vt:lpstr>
      <vt:lpstr>Fenêtre Power Query ! Que va-t-on y faire ?</vt:lpstr>
      <vt:lpstr>Ouvrir la fenêtre Power Query pour modifier les données</vt:lpstr>
      <vt:lpstr>Présentation de la fenêtre Power Query</vt:lpstr>
      <vt:lpstr>Extraire une nouvelle source de données depuis Power Query</vt:lpstr>
      <vt:lpstr>Power Query Où et comment apporter des transformations ?</vt:lpstr>
      <vt:lpstr>Power Query Les différents types de transformations</vt:lpstr>
      <vt:lpstr>Transformer les données Modifier le type de données</vt:lpstr>
      <vt:lpstr>Transformer les données Renommer les colonnes</vt:lpstr>
      <vt:lpstr>Transformer les données Supprimer des colonnes</vt:lpstr>
      <vt:lpstr>Transformer les données Choisir des colonnes</vt:lpstr>
      <vt:lpstr>Transformer les données Supprimer des lignes</vt:lpstr>
      <vt:lpstr>Transformer les données Supprimer des lignes : de telle ligne à telle ligne!</vt:lpstr>
      <vt:lpstr>Transformer les données Supprimer des lignes : Filtrer de préférence </vt:lpstr>
      <vt:lpstr>Transformer les données Etapes de transformations (1/2)</vt:lpstr>
      <vt:lpstr>Transformer les données Etapes de modifications (2/2)</vt:lpstr>
      <vt:lpstr>Transformer les données Remplacer une valeur et tri</vt:lpstr>
      <vt:lpstr>Transformer les données Remplacer une valeur vide par NULL</vt:lpstr>
      <vt:lpstr>Transformer les données Fractionner les colonnes</vt:lpstr>
      <vt:lpstr>Power Query Combiner les données (1/2)</vt:lpstr>
      <vt:lpstr>Power Query Combiner les données (2/2)</vt:lpstr>
      <vt:lpstr>Power Query Ajouter</vt:lpstr>
      <vt:lpstr>Transformer les données Créer des groupes de requêtes</vt:lpstr>
      <vt:lpstr>Transformer les données Désactiver le chargement</vt:lpstr>
      <vt:lpstr>Transformer les données Onglet « transformer »</vt:lpstr>
      <vt:lpstr>Transformer les données Onglet « Ajouter une colonne »</vt:lpstr>
      <vt:lpstr>Transformer les données Fusionner les colonnes</vt:lpstr>
      <vt:lpstr>Transformer les données L’âge (1/3) : Ajouter une colonne</vt:lpstr>
      <vt:lpstr>Transformer les données L’âge (2/3) : Transformer une colonne</vt:lpstr>
      <vt:lpstr>Transformer les données Colonne personnalisée : L’âge (3/3)</vt:lpstr>
      <vt:lpstr>Transformer les données Ajout d’une colonne personnalisée</vt:lpstr>
      <vt:lpstr>Transformer les données Ajout d’une colonne personnalisée : Formule</vt:lpstr>
      <vt:lpstr>Colonnes conditionnelles :  Gestion du texte</vt:lpstr>
      <vt:lpstr>Colonnes conditionnelles  Gestion du numérique </vt:lpstr>
      <vt:lpstr>Transformer les données Fermer le fichier</vt:lpstr>
      <vt:lpstr>Optimisation Données Onglet Affichage Table  &amp; Affichage rapport</vt:lpstr>
      <vt:lpstr>Affichage Table / Rapport – Dans Power BI Que va-t-on y faire ?</vt:lpstr>
      <vt:lpstr>Affichage Table / Rapport Les outils de table</vt:lpstr>
      <vt:lpstr>Affichage Table / Rapport Les notions de temporalité et table DATE</vt:lpstr>
      <vt:lpstr>Affichage Table / Rapport Les notions de temporalité et table DATE</vt:lpstr>
      <vt:lpstr>Affichage Table / Rapport Masquer des éléments</vt:lpstr>
      <vt:lpstr>Affichage Table / Rapport Les outils de colonne</vt:lpstr>
      <vt:lpstr>Affichage Table / Rapport Format – Devise et séparateur de milliers</vt:lpstr>
      <vt:lpstr>Affichage Table / Rapport Le résumé</vt:lpstr>
      <vt:lpstr>Affichage Table / Rapport Catégoriser une donnée :</vt:lpstr>
      <vt:lpstr>Affichage Table / Rapport Trier les mois</vt:lpstr>
      <vt:lpstr>Onglet Données/Rapport Les hiérarchies : définition</vt:lpstr>
      <vt:lpstr>Onglet Données/Rapport Les hiérarchies : à quoi ça sert ?</vt:lpstr>
      <vt:lpstr>Onglet Données/Rapport Les hiérarchies dans un tableau</vt:lpstr>
      <vt:lpstr>Onglet Données/Rapport Les hiérarchies dans un graphique</vt:lpstr>
      <vt:lpstr>Affichage Table / Rapport Les hiérarchies : les créer !!!</vt:lpstr>
      <vt:lpstr>Exercices sur la préparation des données</vt:lpstr>
      <vt:lpstr>Définir des mesures DAX Affichage Table / Rapport</vt:lpstr>
      <vt:lpstr>Mesures DAX Intérêt ?</vt:lpstr>
      <vt:lpstr>Mesures DAX Création table de mesures (1/2) </vt:lpstr>
      <vt:lpstr>Mesures DAX Création table de mesures (2/2) </vt:lpstr>
      <vt:lpstr>Mesures DAX Rangement des mesures (1/2) </vt:lpstr>
      <vt:lpstr>Mesures DAX Rangement des mesures (2/2) </vt:lpstr>
      <vt:lpstr>Fonctions DAX Fonctions statistiques les plus courantes</vt:lpstr>
      <vt:lpstr>Fonctions DAX pour mesures élaborées CALCULATE, SUMX, etc.</vt:lpstr>
      <vt:lpstr>Fonctions DAX pour mesures élaborées FONCTIONS X : SUMX, etc.</vt:lpstr>
      <vt:lpstr>Fonctions DAX pour mesures élaborées Related et RelatedTable</vt:lpstr>
      <vt:lpstr>Fonctions DAX pour mesures élaborées CALCULATE, ALL, FILTER, ALLEXCEPT</vt:lpstr>
      <vt:lpstr>Fonctions DAX pour mesures élaborées CALCULATE, ALL, FILTER, ALLEXCEPT</vt:lpstr>
      <vt:lpstr>Fonctions DAX pour mesures élaborées Exemple de fonctions (1/2)</vt:lpstr>
      <vt:lpstr>Fonctions DAX pour mesures élaborées Exemple de fonctions (2/2)</vt:lpstr>
      <vt:lpstr>Fonctions DAX Time Intelligence Exemple de fonctions (1/3)</vt:lpstr>
      <vt:lpstr>Fonctions DAX Time Intelligence Exemple de fonctions (2/3)</vt:lpstr>
      <vt:lpstr>Fonctions DAX Time Intelligence Exemple de fonctions (3/3)</vt:lpstr>
      <vt:lpstr>Fonctions DAX Time Intelligence Précautions</vt:lpstr>
      <vt:lpstr>Exercices sur la création de colonnes calculées et de mesures et de finalisation du modèle décisionnel</vt:lpstr>
      <vt:lpstr>Conception d’un Rapport</vt:lpstr>
      <vt:lpstr>Présentation PowerPoint</vt:lpstr>
      <vt:lpstr>Présentation PowerPoint</vt:lpstr>
      <vt:lpstr>Conception de rapport Intégrer données dans un rapport</vt:lpstr>
      <vt:lpstr>Afficher des données : tableau et Graphique</vt:lpstr>
      <vt:lpstr>Afficher des données : Champ et format</vt:lpstr>
      <vt:lpstr>Créer un tableau croisé dynamique (1/2)</vt:lpstr>
      <vt:lpstr>Créer un tableau croisé dynamique (2/2)</vt:lpstr>
      <vt:lpstr>Créer un indicateur sous forme de texte</vt:lpstr>
      <vt:lpstr>Créer un graphique</vt:lpstr>
      <vt:lpstr>Créer un graphique :  Créer une ligne de moyenne</vt:lpstr>
      <vt:lpstr>Créer un graphique :  Format</vt:lpstr>
      <vt:lpstr>Mise en forme Personnalisée</vt:lpstr>
      <vt:lpstr>Créer un graphique :  En courbes et histogramme empilé</vt:lpstr>
      <vt:lpstr>Créer un graphique : 2 types 2 échelles</vt:lpstr>
      <vt:lpstr>Afficher des données : Carte géographique</vt:lpstr>
      <vt:lpstr>Afficher des données : Champ adresse</vt:lpstr>
      <vt:lpstr>Création d’une jauge</vt:lpstr>
      <vt:lpstr>Ajouter des filtres</vt:lpstr>
      <vt:lpstr>Ajouter des segments (1/2)</vt:lpstr>
      <vt:lpstr>Ajouter des segments (2/2)</vt:lpstr>
      <vt:lpstr>Mise en forme des segments</vt:lpstr>
      <vt:lpstr>Segment par plages de dates</vt:lpstr>
      <vt:lpstr>Segment par plages de dates Choix relatif</vt:lpstr>
      <vt:lpstr>Synchroniser des segments entre les pages</vt:lpstr>
      <vt:lpstr>Synchroniser des segments entre les pages</vt:lpstr>
      <vt:lpstr>Relations entre visuels sur la page du rapport</vt:lpstr>
      <vt:lpstr>Modifier les interactions</vt:lpstr>
      <vt:lpstr>Ajouter des KPI (1/2)</vt:lpstr>
      <vt:lpstr>Ajouter des KPI (2/2)</vt:lpstr>
      <vt:lpstr>Importer jauges, images, pbix</vt:lpstr>
      <vt:lpstr>Importer jauges, images, pbix</vt:lpstr>
      <vt:lpstr>Ruban principal de Power BI Changer de thème</vt:lpstr>
      <vt:lpstr>Mode portable</vt:lpstr>
      <vt:lpstr>Exercices sur la conception de rapport</vt:lpstr>
      <vt:lpstr>Présentation du Service Power BI Online </vt:lpstr>
      <vt:lpstr>Inscription au service Power BI ou Pro Payant et essai gratuit 60 jours</vt:lpstr>
      <vt:lpstr>Tarifs de Power BI</vt:lpstr>
      <vt:lpstr>Service Power BI : publier un rapport (1/2)</vt:lpstr>
      <vt:lpstr>Service Power BI : publier un rapport (2/2)</vt:lpstr>
      <vt:lpstr>Fonctionnalités : Présentation générale</vt:lpstr>
      <vt:lpstr>Jeux de données</vt:lpstr>
      <vt:lpstr>Fonctionnalités : Stockage</vt:lpstr>
      <vt:lpstr>Fonctionnalités autour des rapports</vt:lpstr>
      <vt:lpstr>Fonctionnalités autour des rapports</vt:lpstr>
      <vt:lpstr>Fonctionnalités autour des rapports</vt:lpstr>
      <vt:lpstr>Fonctionnalités autour des rapports : Autres</vt:lpstr>
      <vt:lpstr>Epingler visualisations dans un tableau de bord</vt:lpstr>
      <vt:lpstr>Conception de rapport</vt:lpstr>
      <vt:lpstr>Insights (1/2)</vt:lpstr>
      <vt:lpstr>Insights (2/2)</vt:lpstr>
      <vt:lpstr>Métriques d’utilisations</vt:lpstr>
      <vt:lpstr>Applications mobiles</vt:lpstr>
      <vt:lpstr>Annexes </vt:lpstr>
      <vt:lpstr>Sommaire détaillé (1/3)</vt:lpstr>
      <vt:lpstr>Sommaire détaillé (2/3)</vt:lpstr>
      <vt:lpstr>Sommaire détaillé (3/3)</vt:lpstr>
      <vt:lpstr>Liens utiles</vt:lpstr>
      <vt:lpstr>Sources du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BI</dc:title>
  <dc:creator>Laure Berenguer</dc:creator>
  <cp:lastModifiedBy>Laure BERENGUER</cp:lastModifiedBy>
  <cp:revision>710</cp:revision>
  <cp:lastPrinted>2023-05-31T12:09:44Z</cp:lastPrinted>
  <dcterms:created xsi:type="dcterms:W3CDTF">2018-07-01T11:40:18Z</dcterms:created>
  <dcterms:modified xsi:type="dcterms:W3CDTF">2024-04-26T10:44:21Z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